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325" r:id="rId6"/>
    <p:sldId id="264" r:id="rId7"/>
    <p:sldId id="259" r:id="rId8"/>
    <p:sldId id="279" r:id="rId9"/>
    <p:sldId id="280" r:id="rId10"/>
    <p:sldId id="331" r:id="rId11"/>
    <p:sldId id="326" r:id="rId12"/>
    <p:sldId id="332" r:id="rId13"/>
    <p:sldId id="327" r:id="rId14"/>
    <p:sldId id="333" r:id="rId15"/>
    <p:sldId id="328" r:id="rId16"/>
    <p:sldId id="334" r:id="rId17"/>
    <p:sldId id="329" r:id="rId18"/>
    <p:sldId id="335" r:id="rId19"/>
    <p:sldId id="330" r:id="rId20"/>
    <p:sldId id="265" r:id="rId21"/>
    <p:sldId id="260" r:id="rId22"/>
    <p:sldId id="336" r:id="rId23"/>
    <p:sldId id="337" r:id="rId24"/>
    <p:sldId id="338" r:id="rId25"/>
    <p:sldId id="339" r:id="rId26"/>
    <p:sldId id="294" r:id="rId27"/>
    <p:sldId id="277" r:id="rId2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2124"/>
    <a:srgbClr val="D137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54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AE6C59-66CD-48DA-B2EE-B517BA7DC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2485A7D-3652-4136-9C79-B75D654499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4F0680-4CC4-4F64-9F62-E033CDE31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34BD-E7FE-48DF-9F95-E3BD7A46277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0AD878-AA89-4B77-AC65-0178A5995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A60157-BE0C-4D68-8A60-3049F6C0F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BBD6-17CB-43B3-B039-D160B91759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816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236C7E-A542-4D42-B2D2-7D09924FB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2742D08-CC93-42F3-A9CC-3D189466EE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E092F9-5D9B-4C77-AC45-22B8F74D8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34BD-E7FE-48DF-9F95-E3BD7A46277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220610-9B6A-40D0-A533-2940B81B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E63E603-7351-4A66-B5A5-659BB54BC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BBD6-17CB-43B3-B039-D160B91759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1491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ABC643A-39EF-4439-B4D3-86FA716942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666C802-76F2-413F-89E0-0BEC3BAB1D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576E3D-0CE2-4EAA-A33E-756A0A64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34BD-E7FE-48DF-9F95-E3BD7A46277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7A652F-A21A-4758-8556-B7B3CD4F5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4A7AEE-5F50-4FBB-89A1-90AC7AD64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BBD6-17CB-43B3-B039-D160B91759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3678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5D4573-7838-44F4-9259-8BEA035DA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77F937-B3B6-4539-84D0-6558BCAD2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D30CC7-A829-408A-9A78-888A39F94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34BD-E7FE-48DF-9F95-E3BD7A46277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618ACC-7696-46FF-9357-7ACA13E3A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E370E5-F992-4225-8E6B-32C7BA57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BBD6-17CB-43B3-B039-D160B91759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3158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649C07-8571-4ACE-AA45-6AA1F711A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9DE8BFD-3757-4B1C-A91F-44EDEDB5F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46CA83-EC5E-4046-A921-6313AE616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34BD-E7FE-48DF-9F95-E3BD7A46277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00C3B0-9512-43A2-B1D3-3FC11B5B1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AA419F-7158-4C4C-9CFC-CCBC7FB34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BBD6-17CB-43B3-B039-D160B91759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6994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7D606E-3610-4BB4-BD91-8C6FFCEC2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A1FC8F-61A3-4A5C-B34A-5378FD993C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2A780C2-CCAA-475D-9E55-260689D7B7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2AB0BC-3E64-4ED9-8D01-D66F258B7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34BD-E7FE-48DF-9F95-E3BD7A46277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46E2C7-6476-45C8-BCBB-2D8A5BD88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C5851A-6D66-4697-9CBF-BFA296938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BBD6-17CB-43B3-B039-D160B91759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2280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65DE9E-E494-4EA8-BE29-9D1D29DA5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FE7F43-6A5E-46E5-86D6-686B4BFD2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102EC0A-6681-44A5-8B63-8D05B56F7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12CE8EC-C6CB-481A-B9DD-0B70FD295D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13F3727-550E-4B8C-8B0B-8F449932F0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A7DD5F1-B220-4040-BFEF-A681C0A33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34BD-E7FE-48DF-9F95-E3BD7A46277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FB95AF8-A74D-4BD6-91AA-4A9950A72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B536687-3075-44AD-A95E-A17C1C611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BBD6-17CB-43B3-B039-D160B91759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6557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9DF924-0F46-4DDA-8776-08DE028E9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A510263-D79F-45AC-8688-AE86E4EB8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34BD-E7FE-48DF-9F95-E3BD7A46277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33483AA-DF57-4E97-A00C-1E213A1E4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7E3D6B9-7EFA-4C5F-B927-EB825B67D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BBD6-17CB-43B3-B039-D160B91759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8903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B6696C7-D28C-4683-B1C5-FC5370234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34BD-E7FE-48DF-9F95-E3BD7A46277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8AE3301-3236-4176-8CD1-8ED1149AB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430D42-AF17-4906-A854-C65C1E8D6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BBD6-17CB-43B3-B039-D160B91759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964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C0D6CE-BC3C-4FF7-9178-59EEF575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25F082-9EBE-49BE-8EF2-1B9D2EF86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39BBF3B-6927-43E1-B6D5-ABE284945F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0F675E3-E8C7-47E7-9350-8C5BB4AAD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34BD-E7FE-48DF-9F95-E3BD7A46277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63BC38E-F6F7-43EE-91B1-98D077A17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06723DF-6DD9-4C46-B5AF-81911370A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BBD6-17CB-43B3-B039-D160B91759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8539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DC8A6D-16AD-4F1A-A66D-B70D2105A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CF06E-DFA9-462C-AEA6-348B20EC94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D3A9B68-0210-4B2F-A9C9-0DA2DE4B47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37F112-8EA1-4EA0-938E-7DF3CD8B7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34BD-E7FE-48DF-9F95-E3BD7A46277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D18A91-1994-4703-81EC-143CC9ED6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14CBC3C-4489-48CE-94ED-5309E4391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BBD6-17CB-43B3-B039-D160B91759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4565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FB514F6-D7D6-43A6-BBC3-8CE41C8B1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D46AB1-87C8-41AC-9674-6AE3A5167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161CAB-E372-4D40-8675-B3869BAF90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34BD-E7FE-48DF-9F95-E3BD7A46277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93D33C-3507-4296-A9CF-D68214FD8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498BED-FE91-4182-BE31-5A51A28CC3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4BBD6-17CB-43B3-B039-D160B91759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0647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925B03-CB0B-440C-980D-3C128BA3B0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8496" y="-1444557"/>
            <a:ext cx="5324744" cy="2889114"/>
          </a:xfrm>
        </p:spPr>
        <p:txBody>
          <a:bodyPr anchor="b">
            <a:normAutofit/>
          </a:bodyPr>
          <a:lstStyle/>
          <a:p>
            <a:r>
              <a:rPr lang="es-ES" sz="8800" dirty="0">
                <a:latin typeface="Arial Narrow" panose="020B0606020202030204" pitchFamily="34" charset="0"/>
              </a:rPr>
              <a:t>Chaminade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47215" y="1264743"/>
            <a:ext cx="4087305" cy="1147863"/>
          </a:xfrm>
        </p:spPr>
        <p:txBody>
          <a:bodyPr anchor="t">
            <a:normAutofit/>
          </a:bodyPr>
          <a:lstStyle/>
          <a:p>
            <a:r>
              <a:rPr lang="es-ES" sz="4400" dirty="0">
                <a:latin typeface="Arial Narrow" panose="020B0606020202030204" pitchFamily="34" charset="0"/>
              </a:rPr>
              <a:t>4ESO</a:t>
            </a:r>
          </a:p>
          <a:p>
            <a:endParaRPr lang="es-ES" sz="4400" dirty="0">
              <a:latin typeface="Arial Narrow" panose="020B0606020202030204" pitchFamily="34" charset="0"/>
            </a:endParaRPr>
          </a:p>
          <a:p>
            <a:endParaRPr lang="es-ES" sz="4400" dirty="0">
              <a:latin typeface="Arial Narrow" panose="020B0606020202030204" pitchFamily="34" charset="0"/>
            </a:endParaRPr>
          </a:p>
          <a:p>
            <a:endParaRPr lang="es-ES" sz="4400" dirty="0">
              <a:latin typeface="Arial Narrow" panose="020B060602020203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0D944AF2-07B0-4632-AAAF-0F0118E613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0" r="16160" b="-1"/>
          <a:stretch/>
        </p:blipFill>
        <p:spPr>
          <a:xfrm>
            <a:off x="2" y="10"/>
            <a:ext cx="1480462" cy="1444547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7" name="Imagen 16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732C532-3766-479D-B9CE-3F6DF1DF9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637" y="2706688"/>
            <a:ext cx="2661417" cy="3800349"/>
          </a:xfrm>
          <a:prstGeom prst="rect">
            <a:avLst/>
          </a:prstGeom>
        </p:spPr>
      </p:pic>
      <p:pic>
        <p:nvPicPr>
          <p:cNvPr id="19" name="Imagen 18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2EB278FE-6099-4793-B142-EE0555C370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2706688"/>
            <a:ext cx="2661417" cy="3800349"/>
          </a:xfrm>
          <a:prstGeom prst="rect">
            <a:avLst/>
          </a:prstGeom>
        </p:spPr>
      </p:pic>
      <p:pic>
        <p:nvPicPr>
          <p:cNvPr id="22" name="Imagen 21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D17C6B10-708A-4F32-986B-A86B2A0573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75" y="2706688"/>
            <a:ext cx="2661417" cy="380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96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CAF5D42-D0B2-44A8-A531-6D72799B6E69}"/>
              </a:ext>
            </a:extLst>
          </p:cNvPr>
          <p:cNvSpPr txBox="1">
            <a:spLocks/>
          </p:cNvSpPr>
          <p:nvPr/>
        </p:nvSpPr>
        <p:spPr>
          <a:xfrm>
            <a:off x="1965274" y="1944803"/>
            <a:ext cx="9144000" cy="1317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Los marianistas tienen una misión preciosa, relacionada con la educación y otros ámbitos de la vida. ¿Cuál es exactamente? ¿Por qué Chaminade insistía en “a tiempos nuevos, métodos nuevos”?</a:t>
            </a:r>
            <a:endParaRPr lang="es-ES" sz="4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D6FC438D-D645-4FDF-BE16-33A221603E24}"/>
              </a:ext>
            </a:extLst>
          </p:cNvPr>
          <p:cNvSpPr/>
          <p:nvPr/>
        </p:nvSpPr>
        <p:spPr>
          <a:xfrm>
            <a:off x="3671248" y="3429000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Porque todo cambia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88862B9-F4BD-4979-8DB8-EA7227118AD3}"/>
              </a:ext>
            </a:extLst>
          </p:cNvPr>
          <p:cNvSpPr/>
          <p:nvPr/>
        </p:nvSpPr>
        <p:spPr>
          <a:xfrm>
            <a:off x="3671248" y="4152331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Capacidad de adaptación a los tiempos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A380C310-A55F-4851-959D-6F8115FA37DA}"/>
              </a:ext>
            </a:extLst>
          </p:cNvPr>
          <p:cNvSpPr/>
          <p:nvPr/>
        </p:nvSpPr>
        <p:spPr>
          <a:xfrm>
            <a:off x="3671248" y="4875662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Para ir por delante haciendo historia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8C8CF68-03D1-4014-A2D7-F0CC9D3C4866}"/>
              </a:ext>
            </a:extLst>
          </p:cNvPr>
          <p:cNvSpPr/>
          <p:nvPr/>
        </p:nvSpPr>
        <p:spPr>
          <a:xfrm>
            <a:off x="3671248" y="5598993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Para saber llegar a todos, sean como sean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52FB34C0-8DDF-434D-91E2-8259C6F6B4B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</p:spTree>
    <p:extLst>
      <p:ext uri="{BB962C8B-B14F-4D97-AF65-F5344CB8AC3E}">
        <p14:creationId xmlns:p14="http://schemas.microsoft.com/office/powerpoint/2010/main" val="3959822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0140" y="5843514"/>
            <a:ext cx="8471718" cy="956314"/>
          </a:xfrm>
        </p:spPr>
        <p:txBody>
          <a:bodyPr>
            <a:normAutofit/>
          </a:bodyPr>
          <a:lstStyle/>
          <a:p>
            <a:pPr algn="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Daniel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Pajuelo</a:t>
            </a:r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smdani</a:t>
            </a:r>
            <a:endParaRPr lang="es-ES" sz="28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063F77DB-43F8-415F-8C13-9592C905DAA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  <p:pic>
        <p:nvPicPr>
          <p:cNvPr id="6" name="4ESO 2">
            <a:hlinkClick r:id="" action="ppaction://media"/>
            <a:extLst>
              <a:ext uri="{FF2B5EF4-FFF2-40B4-BE49-F238E27FC236}">
                <a16:creationId xmlns:a16="http://schemas.microsoft.com/office/drawing/2014/main" id="{EB3CA797-9320-88A1-D764-CC2665754A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8999" y="1287562"/>
            <a:ext cx="7614000" cy="428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7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CAF5D42-D0B2-44A8-A531-6D72799B6E69}"/>
              </a:ext>
            </a:extLst>
          </p:cNvPr>
          <p:cNvSpPr txBox="1">
            <a:spLocks/>
          </p:cNvSpPr>
          <p:nvPr/>
        </p:nvSpPr>
        <p:spPr>
          <a:xfrm>
            <a:off x="1965274" y="1944803"/>
            <a:ext cx="9144000" cy="1317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Dani está muy presente en internet desde hace ya tiempo. Conoce a personas muy diferentes ente sí. Él mismo aporta diferencia, es único. ¿Qué hace un sacerdote marianista con esta gente?</a:t>
            </a:r>
            <a:endParaRPr lang="es-ES" sz="4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D6FC438D-D645-4FDF-BE16-33A221603E24}"/>
              </a:ext>
            </a:extLst>
          </p:cNvPr>
          <p:cNvSpPr/>
          <p:nvPr/>
        </p:nvSpPr>
        <p:spPr>
          <a:xfrm>
            <a:off x="3671248" y="3429000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Ni idea de cómo llegué a esto, pero soy un grande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88862B9-F4BD-4979-8DB8-EA7227118AD3}"/>
              </a:ext>
            </a:extLst>
          </p:cNvPr>
          <p:cNvSpPr/>
          <p:nvPr/>
        </p:nvSpPr>
        <p:spPr>
          <a:xfrm>
            <a:off x="3671248" y="4152331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Cosas del siglo XXI y sorpresas de Dios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A380C310-A55F-4851-959D-6F8115FA37DA}"/>
              </a:ext>
            </a:extLst>
          </p:cNvPr>
          <p:cNvSpPr/>
          <p:nvPr/>
        </p:nvSpPr>
        <p:spPr>
          <a:xfrm>
            <a:off x="3671248" y="4875662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No lo he buscado, pero he ido respondiendo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8C8CF68-03D1-4014-A2D7-F0CC9D3C4866}"/>
              </a:ext>
            </a:extLst>
          </p:cNvPr>
          <p:cNvSpPr/>
          <p:nvPr/>
        </p:nvSpPr>
        <p:spPr>
          <a:xfrm>
            <a:off x="3671248" y="5598993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Me planifiqué bien para dar la nota y llamar la atención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52FB34C0-8DDF-434D-91E2-8259C6F6B4B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</p:spTree>
    <p:extLst>
      <p:ext uri="{BB962C8B-B14F-4D97-AF65-F5344CB8AC3E}">
        <p14:creationId xmlns:p14="http://schemas.microsoft.com/office/powerpoint/2010/main" val="3779250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0140" y="5843514"/>
            <a:ext cx="8471718" cy="956314"/>
          </a:xfrm>
        </p:spPr>
        <p:txBody>
          <a:bodyPr>
            <a:normAutofit/>
          </a:bodyPr>
          <a:lstStyle/>
          <a:p>
            <a:pPr algn="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Daniel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Pajuelo</a:t>
            </a:r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smdani</a:t>
            </a:r>
            <a:endParaRPr lang="es-ES" sz="28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063F77DB-43F8-415F-8C13-9592C905DAA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  <p:pic>
        <p:nvPicPr>
          <p:cNvPr id="2" name="4ESO 3">
            <a:hlinkClick r:id="" action="ppaction://media"/>
            <a:extLst>
              <a:ext uri="{FF2B5EF4-FFF2-40B4-BE49-F238E27FC236}">
                <a16:creationId xmlns:a16="http://schemas.microsoft.com/office/drawing/2014/main" id="{1CC67DFC-3C54-18C3-C898-71E3E51328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8999" y="1287562"/>
            <a:ext cx="7614000" cy="428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CAF5D42-D0B2-44A8-A531-6D72799B6E69}"/>
              </a:ext>
            </a:extLst>
          </p:cNvPr>
          <p:cNvSpPr txBox="1">
            <a:spLocks/>
          </p:cNvSpPr>
          <p:nvPr/>
        </p:nvSpPr>
        <p:spPr>
          <a:xfrm>
            <a:off x="1965274" y="1944803"/>
            <a:ext cx="9144000" cy="1317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Qué cualidades tiene una persona que es cercana a los demás, que cultiva espíritu de proximidad con el otro, que no tiene miedo a dar un paso y salir al encuentro, que tienden puentes. ¿Qué dirías?</a:t>
            </a:r>
            <a:endParaRPr lang="es-ES" sz="4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D6FC438D-D645-4FDF-BE16-33A221603E24}"/>
              </a:ext>
            </a:extLst>
          </p:cNvPr>
          <p:cNvSpPr/>
          <p:nvPr/>
        </p:nvSpPr>
        <p:spPr>
          <a:xfrm>
            <a:off x="3671248" y="3429000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Libre y respetuosa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88862B9-F4BD-4979-8DB8-EA7227118AD3}"/>
              </a:ext>
            </a:extLst>
          </p:cNvPr>
          <p:cNvSpPr/>
          <p:nvPr/>
        </p:nvSpPr>
        <p:spPr>
          <a:xfrm>
            <a:off x="3671248" y="4152331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Abierta y receptiva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A380C310-A55F-4851-959D-6F8115FA37DA}"/>
              </a:ext>
            </a:extLst>
          </p:cNvPr>
          <p:cNvSpPr/>
          <p:nvPr/>
        </p:nvSpPr>
        <p:spPr>
          <a:xfrm>
            <a:off x="3671248" y="4875662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Comprensiva y escuchante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8C8CF68-03D1-4014-A2D7-F0CC9D3C4866}"/>
              </a:ext>
            </a:extLst>
          </p:cNvPr>
          <p:cNvSpPr/>
          <p:nvPr/>
        </p:nvSpPr>
        <p:spPr>
          <a:xfrm>
            <a:off x="3671248" y="5598993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Paciente y amorosa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52FB34C0-8DDF-434D-91E2-8259C6F6B4B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</p:spTree>
    <p:extLst>
      <p:ext uri="{BB962C8B-B14F-4D97-AF65-F5344CB8AC3E}">
        <p14:creationId xmlns:p14="http://schemas.microsoft.com/office/powerpoint/2010/main" val="3658326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0140" y="5843514"/>
            <a:ext cx="8471718" cy="956314"/>
          </a:xfrm>
        </p:spPr>
        <p:txBody>
          <a:bodyPr>
            <a:normAutofit/>
          </a:bodyPr>
          <a:lstStyle/>
          <a:p>
            <a:pPr algn="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Daniel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Pajuelo</a:t>
            </a:r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smdani</a:t>
            </a:r>
            <a:endParaRPr lang="es-ES" sz="28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063F77DB-43F8-415F-8C13-9592C905DAA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  <p:pic>
        <p:nvPicPr>
          <p:cNvPr id="6" name="4ESO 4">
            <a:hlinkClick r:id="" action="ppaction://media"/>
            <a:extLst>
              <a:ext uri="{FF2B5EF4-FFF2-40B4-BE49-F238E27FC236}">
                <a16:creationId xmlns:a16="http://schemas.microsoft.com/office/drawing/2014/main" id="{8D68B2E6-FDF7-B5A2-301C-61F0BB79CE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8999" y="1287562"/>
            <a:ext cx="7614000" cy="428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8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CAF5D42-D0B2-44A8-A531-6D72799B6E69}"/>
              </a:ext>
            </a:extLst>
          </p:cNvPr>
          <p:cNvSpPr txBox="1">
            <a:spLocks/>
          </p:cNvSpPr>
          <p:nvPr/>
        </p:nvSpPr>
        <p:spPr>
          <a:xfrm>
            <a:off x="1965274" y="1944803"/>
            <a:ext cx="9144000" cy="1317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El papa Francisco quiere un mundo más fraterno y solidario. ¿Cómo lo construyen los marianistas? ¿Qué les mueve a ello? ¿Mantenemos la esperanza y nos transformamos?</a:t>
            </a:r>
            <a:endParaRPr lang="es-ES" sz="4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D6FC438D-D645-4FDF-BE16-33A221603E24}"/>
              </a:ext>
            </a:extLst>
          </p:cNvPr>
          <p:cNvSpPr/>
          <p:nvPr/>
        </p:nvSpPr>
        <p:spPr>
          <a:xfrm>
            <a:off x="3671248" y="3429000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Formar personas íntegras y honestas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88862B9-F4BD-4979-8DB8-EA7227118AD3}"/>
              </a:ext>
            </a:extLst>
          </p:cNvPr>
          <p:cNvSpPr/>
          <p:nvPr/>
        </p:nvSpPr>
        <p:spPr>
          <a:xfrm>
            <a:off x="3671248" y="4152331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Crear lazos de fraternidad entre todos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A380C310-A55F-4851-959D-6F8115FA37DA}"/>
              </a:ext>
            </a:extLst>
          </p:cNvPr>
          <p:cNvSpPr/>
          <p:nvPr/>
        </p:nvSpPr>
        <p:spPr>
          <a:xfrm>
            <a:off x="3671248" y="4875662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Tender puentes, en lugar de muros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8C8CF68-03D1-4014-A2D7-F0CC9D3C4866}"/>
              </a:ext>
            </a:extLst>
          </p:cNvPr>
          <p:cNvSpPr/>
          <p:nvPr/>
        </p:nvSpPr>
        <p:spPr>
          <a:xfrm>
            <a:off x="3671248" y="5598993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Dar nuevas oportunidades de humanidad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52FB34C0-8DDF-434D-91E2-8259C6F6B4B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</p:spTree>
    <p:extLst>
      <p:ext uri="{BB962C8B-B14F-4D97-AF65-F5344CB8AC3E}">
        <p14:creationId xmlns:p14="http://schemas.microsoft.com/office/powerpoint/2010/main" val="3968071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0140" y="5843514"/>
            <a:ext cx="8471718" cy="956314"/>
          </a:xfrm>
        </p:spPr>
        <p:txBody>
          <a:bodyPr>
            <a:normAutofit/>
          </a:bodyPr>
          <a:lstStyle/>
          <a:p>
            <a:pPr algn="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Daniel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Pajuelo</a:t>
            </a:r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smdani</a:t>
            </a:r>
            <a:endParaRPr lang="es-ES" sz="28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063F77DB-43F8-415F-8C13-9592C905DAA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  <p:pic>
        <p:nvPicPr>
          <p:cNvPr id="2" name="4ESO 5">
            <a:hlinkClick r:id="" action="ppaction://media"/>
            <a:extLst>
              <a:ext uri="{FF2B5EF4-FFF2-40B4-BE49-F238E27FC236}">
                <a16:creationId xmlns:a16="http://schemas.microsoft.com/office/drawing/2014/main" id="{5B6627B0-7B45-585D-0570-3B530C6AD6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8999" y="1287562"/>
            <a:ext cx="7614000" cy="428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CAF5D42-D0B2-44A8-A531-6D72799B6E69}"/>
              </a:ext>
            </a:extLst>
          </p:cNvPr>
          <p:cNvSpPr txBox="1">
            <a:spLocks/>
          </p:cNvSpPr>
          <p:nvPr/>
        </p:nvSpPr>
        <p:spPr>
          <a:xfrm>
            <a:off x="1965274" y="1944803"/>
            <a:ext cx="9144000" cy="1317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Por último, qué es lo más bello de ser marianista y a quiénes le dirías que se lo piensen seriamente, porque una vida entregada a Dios y a los demás es una vida plena. </a:t>
            </a:r>
            <a:endParaRPr lang="es-ES" sz="4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12" name="Subtítulo 2">
            <a:extLst>
              <a:ext uri="{FF2B5EF4-FFF2-40B4-BE49-F238E27FC236}">
                <a16:creationId xmlns:a16="http://schemas.microsoft.com/office/drawing/2014/main" id="{52FB34C0-8DDF-434D-91E2-8259C6F6B4B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</p:spTree>
    <p:extLst>
      <p:ext uri="{BB962C8B-B14F-4D97-AF65-F5344CB8AC3E}">
        <p14:creationId xmlns:p14="http://schemas.microsoft.com/office/powerpoint/2010/main" val="1306864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0140" y="5843514"/>
            <a:ext cx="8471718" cy="956314"/>
          </a:xfrm>
        </p:spPr>
        <p:txBody>
          <a:bodyPr>
            <a:normAutofit/>
          </a:bodyPr>
          <a:lstStyle/>
          <a:p>
            <a:pPr algn="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Daniel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Pajuelo</a:t>
            </a:r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smdani</a:t>
            </a:r>
            <a:endParaRPr lang="es-ES" sz="28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063F77DB-43F8-415F-8C13-9592C905DAA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  <p:pic>
        <p:nvPicPr>
          <p:cNvPr id="6" name="4ESO 6">
            <a:hlinkClick r:id="" action="ppaction://media"/>
            <a:extLst>
              <a:ext uri="{FF2B5EF4-FFF2-40B4-BE49-F238E27FC236}">
                <a16:creationId xmlns:a16="http://schemas.microsoft.com/office/drawing/2014/main" id="{C65D5917-F198-A657-0C5C-EC94EAB2BC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8999" y="1287562"/>
            <a:ext cx="7614000" cy="428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2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r>
              <a:rPr lang="es-ES" sz="5400" dirty="0">
                <a:solidFill>
                  <a:schemeClr val="accent1"/>
                </a:solidFill>
                <a:latin typeface="Arial Narrow" panose="020B0606020202030204" pitchFamily="34" charset="0"/>
              </a:rPr>
              <a:t>¡Volvemos juntos un año más!</a:t>
            </a:r>
          </a:p>
          <a:p>
            <a:pPr algn="r"/>
            <a:r>
              <a:rPr lang="es-ES" sz="5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¡Lo hacemos con Chaminade!</a:t>
            </a:r>
          </a:p>
        </p:txBody>
      </p:sp>
    </p:spTree>
    <p:extLst>
      <p:ext uri="{BB962C8B-B14F-4D97-AF65-F5344CB8AC3E}">
        <p14:creationId xmlns:p14="http://schemas.microsoft.com/office/powerpoint/2010/main" val="39554465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21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grama de flujo: conector fuera de página 1">
            <a:extLst>
              <a:ext uri="{FF2B5EF4-FFF2-40B4-BE49-F238E27FC236}">
                <a16:creationId xmlns:a16="http://schemas.microsoft.com/office/drawing/2014/main" id="{1D8AD2A8-47ED-42BE-A0D8-0C9CE93D4CD3}"/>
              </a:ext>
            </a:extLst>
          </p:cNvPr>
          <p:cNvSpPr/>
          <p:nvPr/>
        </p:nvSpPr>
        <p:spPr>
          <a:xfrm>
            <a:off x="0" y="-1"/>
            <a:ext cx="4011285" cy="6858001"/>
          </a:xfrm>
          <a:prstGeom prst="flowChartOffpageConnector">
            <a:avLst/>
          </a:prstGeom>
          <a:solidFill>
            <a:srgbClr val="8F21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700" dirty="0">
                <a:latin typeface="Arial Narrow" panose="020B0606020202030204" pitchFamily="34" charset="0"/>
              </a:rPr>
              <a:t>3</a:t>
            </a:r>
          </a:p>
        </p:txBody>
      </p:sp>
      <p:pic>
        <p:nvPicPr>
          <p:cNvPr id="4" name="Imagen 3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DFB2A3F6-3AD4-4677-9CC1-E4310F609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51" y="0"/>
            <a:ext cx="4847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658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121859"/>
            <a:ext cx="12192002" cy="956314"/>
          </a:xfrm>
        </p:spPr>
        <p:txBody>
          <a:bodyPr>
            <a:normAutofit/>
          </a:bodyPr>
          <a:lstStyle/>
          <a:p>
            <a:pPr algn="r"/>
            <a:r>
              <a:rPr lang="es-ES" sz="5400" dirty="0">
                <a:solidFill>
                  <a:srgbClr val="8F2124"/>
                </a:solidFill>
                <a:latin typeface="Arial Narrow" panose="020B0606020202030204" pitchFamily="34" charset="0"/>
              </a:rPr>
              <a:t>Actividad</a:t>
            </a:r>
          </a:p>
        </p:txBody>
      </p:sp>
      <p:sp>
        <p:nvSpPr>
          <p:cNvPr id="5" name="Diagrama de flujo: conector fuera de página 4">
            <a:extLst>
              <a:ext uri="{FF2B5EF4-FFF2-40B4-BE49-F238E27FC236}">
                <a16:creationId xmlns:a16="http://schemas.microsoft.com/office/drawing/2014/main" id="{644BAC4E-B068-4D2C-82B9-01EB0EBCB3AE}"/>
              </a:ext>
            </a:extLst>
          </p:cNvPr>
          <p:cNvSpPr/>
          <p:nvPr/>
        </p:nvSpPr>
        <p:spPr>
          <a:xfrm>
            <a:off x="-2" y="3170828"/>
            <a:ext cx="846161" cy="1446662"/>
          </a:xfrm>
          <a:prstGeom prst="flowChartOffpageConnector">
            <a:avLst/>
          </a:prstGeom>
          <a:solidFill>
            <a:srgbClr val="8F2124"/>
          </a:solidFill>
          <a:ln>
            <a:solidFill>
              <a:srgbClr val="8F21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3</a:t>
            </a:r>
          </a:p>
        </p:txBody>
      </p:sp>
      <p:pic>
        <p:nvPicPr>
          <p:cNvPr id="4" name="Imagen 3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0EDECBB-46A0-464B-BCA6-47E6A77A4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12" y="4729971"/>
            <a:ext cx="1941876" cy="2772885"/>
          </a:xfrm>
          <a:prstGeom prst="ellipse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12EC5A9E-BCF1-43CF-9AED-5F5532BF61CD}"/>
              </a:ext>
            </a:extLst>
          </p:cNvPr>
          <p:cNvSpPr txBox="1">
            <a:spLocks/>
          </p:cNvSpPr>
          <p:nvPr/>
        </p:nvSpPr>
        <p:spPr>
          <a:xfrm>
            <a:off x="1015925" y="1078171"/>
            <a:ext cx="10502308" cy="2772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800" dirty="0">
                <a:solidFill>
                  <a:srgbClr val="8F2124"/>
                </a:solidFill>
                <a:latin typeface="Arial Narrow" panose="020B0606020202030204" pitchFamily="34" charset="0"/>
              </a:rPr>
              <a:t>Imaginad que –aunque sea un poco “egocéntrico”- fuésemos el círculo pequeño. ¿Qué relaciones vivimos alrededor, más cercanas o más lejanas? </a:t>
            </a:r>
            <a:endParaRPr lang="es-ES" sz="4400" b="1" dirty="0">
              <a:solidFill>
                <a:srgbClr val="8F2124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Picture 2" descr="Alfombra &amp;#39;Daiana&amp;#39; de &amp;#39;Kave Home&amp;#39;: CÍRCULOS CONCÉNTRICOS | Architectural  Digest España">
            <a:extLst>
              <a:ext uri="{FF2B5EF4-FFF2-40B4-BE49-F238E27FC236}">
                <a16:creationId xmlns:a16="http://schemas.microsoft.com/office/drawing/2014/main" id="{814730A2-09DB-4443-9122-AB33F2AAA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57" t="20756" b="17107"/>
          <a:stretch/>
        </p:blipFill>
        <p:spPr bwMode="auto">
          <a:xfrm>
            <a:off x="5322627" y="2204515"/>
            <a:ext cx="6869373" cy="43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331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121859"/>
            <a:ext cx="12192002" cy="956314"/>
          </a:xfrm>
        </p:spPr>
        <p:txBody>
          <a:bodyPr>
            <a:normAutofit/>
          </a:bodyPr>
          <a:lstStyle/>
          <a:p>
            <a:pPr algn="r"/>
            <a:r>
              <a:rPr lang="es-ES" sz="5400" dirty="0">
                <a:solidFill>
                  <a:srgbClr val="8F2124"/>
                </a:solidFill>
                <a:latin typeface="Arial Narrow" panose="020B0606020202030204" pitchFamily="34" charset="0"/>
              </a:rPr>
              <a:t>Actividad</a:t>
            </a:r>
          </a:p>
        </p:txBody>
      </p:sp>
      <p:sp>
        <p:nvSpPr>
          <p:cNvPr id="5" name="Diagrama de flujo: conector fuera de página 4">
            <a:extLst>
              <a:ext uri="{FF2B5EF4-FFF2-40B4-BE49-F238E27FC236}">
                <a16:creationId xmlns:a16="http://schemas.microsoft.com/office/drawing/2014/main" id="{644BAC4E-B068-4D2C-82B9-01EB0EBCB3AE}"/>
              </a:ext>
            </a:extLst>
          </p:cNvPr>
          <p:cNvSpPr/>
          <p:nvPr/>
        </p:nvSpPr>
        <p:spPr>
          <a:xfrm>
            <a:off x="-2" y="3170828"/>
            <a:ext cx="846161" cy="1446662"/>
          </a:xfrm>
          <a:prstGeom prst="flowChartOffpageConnector">
            <a:avLst/>
          </a:prstGeom>
          <a:solidFill>
            <a:srgbClr val="8F2124"/>
          </a:solidFill>
          <a:ln>
            <a:solidFill>
              <a:srgbClr val="8F21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3</a:t>
            </a:r>
          </a:p>
        </p:txBody>
      </p:sp>
      <p:pic>
        <p:nvPicPr>
          <p:cNvPr id="4" name="Imagen 3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0EDECBB-46A0-464B-BCA6-47E6A77A4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12" y="4729971"/>
            <a:ext cx="1941876" cy="2772885"/>
          </a:xfrm>
          <a:prstGeom prst="ellipse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12EC5A9E-BCF1-43CF-9AED-5F5532BF61CD}"/>
              </a:ext>
            </a:extLst>
          </p:cNvPr>
          <p:cNvSpPr txBox="1">
            <a:spLocks/>
          </p:cNvSpPr>
          <p:nvPr/>
        </p:nvSpPr>
        <p:spPr>
          <a:xfrm>
            <a:off x="1015925" y="1078171"/>
            <a:ext cx="10502308" cy="2772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s-ES" sz="2800" dirty="0">
                <a:solidFill>
                  <a:srgbClr val="8F2124"/>
                </a:solidFill>
                <a:latin typeface="Arial Narrow" panose="020B0606020202030204" pitchFamily="34" charset="0"/>
              </a:rPr>
              <a:t>¿Lo más próximo sigue siendo </a:t>
            </a:r>
            <a:r>
              <a:rPr lang="es-ES" sz="2800" b="1" dirty="0">
                <a:solidFill>
                  <a:srgbClr val="8F2124"/>
                </a:solidFill>
                <a:latin typeface="Arial Narrow" panose="020B0606020202030204" pitchFamily="34" charset="0"/>
              </a:rPr>
              <a:t>la familia</a:t>
            </a:r>
            <a:r>
              <a:rPr lang="es-ES" sz="2800" dirty="0">
                <a:solidFill>
                  <a:srgbClr val="8F2124"/>
                </a:solidFill>
                <a:latin typeface="Arial Narrow" panose="020B0606020202030204" pitchFamily="34" charset="0"/>
              </a:rPr>
              <a:t>?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s-ES" sz="2800" b="1" dirty="0">
                <a:solidFill>
                  <a:srgbClr val="8F2124"/>
                </a:solidFill>
                <a:latin typeface="Arial Narrow" panose="020B0606020202030204" pitchFamily="34" charset="0"/>
              </a:rPr>
              <a:t>¿Qué hemos escuchado de Dani que nos haya ayudado?</a:t>
            </a:r>
            <a:endParaRPr lang="es-ES" sz="4400" b="1" dirty="0">
              <a:solidFill>
                <a:srgbClr val="8F2124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Picture 2" descr="Alfombra &amp;#39;Daiana&amp;#39; de &amp;#39;Kave Home&amp;#39;: CÍRCULOS CONCÉNTRICOS | Architectural  Digest España">
            <a:extLst>
              <a:ext uri="{FF2B5EF4-FFF2-40B4-BE49-F238E27FC236}">
                <a16:creationId xmlns:a16="http://schemas.microsoft.com/office/drawing/2014/main" id="{814730A2-09DB-4443-9122-AB33F2AAA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57" t="20756" b="17107"/>
          <a:stretch/>
        </p:blipFill>
        <p:spPr bwMode="auto">
          <a:xfrm>
            <a:off x="5322627" y="2204515"/>
            <a:ext cx="6869373" cy="43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382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121859"/>
            <a:ext cx="12192002" cy="956314"/>
          </a:xfrm>
        </p:spPr>
        <p:txBody>
          <a:bodyPr>
            <a:normAutofit/>
          </a:bodyPr>
          <a:lstStyle/>
          <a:p>
            <a:pPr algn="r"/>
            <a:r>
              <a:rPr lang="es-ES" sz="5400" dirty="0">
                <a:solidFill>
                  <a:srgbClr val="8F2124"/>
                </a:solidFill>
                <a:latin typeface="Arial Narrow" panose="020B0606020202030204" pitchFamily="34" charset="0"/>
              </a:rPr>
              <a:t>Actividad</a:t>
            </a:r>
          </a:p>
        </p:txBody>
      </p:sp>
      <p:sp>
        <p:nvSpPr>
          <p:cNvPr id="5" name="Diagrama de flujo: conector fuera de página 4">
            <a:extLst>
              <a:ext uri="{FF2B5EF4-FFF2-40B4-BE49-F238E27FC236}">
                <a16:creationId xmlns:a16="http://schemas.microsoft.com/office/drawing/2014/main" id="{644BAC4E-B068-4D2C-82B9-01EB0EBCB3AE}"/>
              </a:ext>
            </a:extLst>
          </p:cNvPr>
          <p:cNvSpPr/>
          <p:nvPr/>
        </p:nvSpPr>
        <p:spPr>
          <a:xfrm>
            <a:off x="-2" y="3170828"/>
            <a:ext cx="846161" cy="1446662"/>
          </a:xfrm>
          <a:prstGeom prst="flowChartOffpageConnector">
            <a:avLst/>
          </a:prstGeom>
          <a:solidFill>
            <a:srgbClr val="8F2124"/>
          </a:solidFill>
          <a:ln>
            <a:solidFill>
              <a:srgbClr val="8F21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3</a:t>
            </a:r>
          </a:p>
        </p:txBody>
      </p:sp>
      <p:pic>
        <p:nvPicPr>
          <p:cNvPr id="4" name="Imagen 3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0EDECBB-46A0-464B-BCA6-47E6A77A4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12" y="4729971"/>
            <a:ext cx="1941876" cy="2772885"/>
          </a:xfrm>
          <a:prstGeom prst="ellipse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12EC5A9E-BCF1-43CF-9AED-5F5532BF61CD}"/>
              </a:ext>
            </a:extLst>
          </p:cNvPr>
          <p:cNvSpPr txBox="1">
            <a:spLocks/>
          </p:cNvSpPr>
          <p:nvPr/>
        </p:nvSpPr>
        <p:spPr>
          <a:xfrm>
            <a:off x="1015925" y="1078171"/>
            <a:ext cx="10502308" cy="2772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s-ES" sz="2800" dirty="0">
                <a:solidFill>
                  <a:srgbClr val="8F2124"/>
                </a:solidFill>
                <a:latin typeface="Arial Narrow" panose="020B0606020202030204" pitchFamily="34" charset="0"/>
              </a:rPr>
              <a:t>¿Los amigos serían los segundos en importancia?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s-ES" sz="2800" b="1" dirty="0">
                <a:solidFill>
                  <a:srgbClr val="8F2124"/>
                </a:solidFill>
                <a:latin typeface="Arial Narrow" panose="020B0606020202030204" pitchFamily="34" charset="0"/>
              </a:rPr>
              <a:t>¿Qué hemos escuchado de Dani que nos haya ayudado?</a:t>
            </a:r>
            <a:endParaRPr lang="es-ES" sz="4400" b="1" dirty="0">
              <a:solidFill>
                <a:srgbClr val="8F2124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Picture 2" descr="Alfombra &amp;#39;Daiana&amp;#39; de &amp;#39;Kave Home&amp;#39;: CÍRCULOS CONCÉNTRICOS | Architectural  Digest España">
            <a:extLst>
              <a:ext uri="{FF2B5EF4-FFF2-40B4-BE49-F238E27FC236}">
                <a16:creationId xmlns:a16="http://schemas.microsoft.com/office/drawing/2014/main" id="{814730A2-09DB-4443-9122-AB33F2AAA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57" t="20756" b="17107"/>
          <a:stretch/>
        </p:blipFill>
        <p:spPr bwMode="auto">
          <a:xfrm>
            <a:off x="5322627" y="2204515"/>
            <a:ext cx="6869373" cy="43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22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121859"/>
            <a:ext cx="12192002" cy="956314"/>
          </a:xfrm>
        </p:spPr>
        <p:txBody>
          <a:bodyPr>
            <a:normAutofit/>
          </a:bodyPr>
          <a:lstStyle/>
          <a:p>
            <a:pPr algn="r"/>
            <a:r>
              <a:rPr lang="es-ES" sz="5400" dirty="0">
                <a:solidFill>
                  <a:srgbClr val="8F2124"/>
                </a:solidFill>
                <a:latin typeface="Arial Narrow" panose="020B0606020202030204" pitchFamily="34" charset="0"/>
              </a:rPr>
              <a:t>Actividad</a:t>
            </a:r>
          </a:p>
        </p:txBody>
      </p:sp>
      <p:sp>
        <p:nvSpPr>
          <p:cNvPr id="5" name="Diagrama de flujo: conector fuera de página 4">
            <a:extLst>
              <a:ext uri="{FF2B5EF4-FFF2-40B4-BE49-F238E27FC236}">
                <a16:creationId xmlns:a16="http://schemas.microsoft.com/office/drawing/2014/main" id="{644BAC4E-B068-4D2C-82B9-01EB0EBCB3AE}"/>
              </a:ext>
            </a:extLst>
          </p:cNvPr>
          <p:cNvSpPr/>
          <p:nvPr/>
        </p:nvSpPr>
        <p:spPr>
          <a:xfrm>
            <a:off x="-2" y="3170828"/>
            <a:ext cx="846161" cy="1446662"/>
          </a:xfrm>
          <a:prstGeom prst="flowChartOffpageConnector">
            <a:avLst/>
          </a:prstGeom>
          <a:solidFill>
            <a:srgbClr val="8F2124"/>
          </a:solidFill>
          <a:ln>
            <a:solidFill>
              <a:srgbClr val="8F21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3</a:t>
            </a:r>
          </a:p>
        </p:txBody>
      </p:sp>
      <p:pic>
        <p:nvPicPr>
          <p:cNvPr id="4" name="Imagen 3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0EDECBB-46A0-464B-BCA6-47E6A77A4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12" y="4729971"/>
            <a:ext cx="1941876" cy="2772885"/>
          </a:xfrm>
          <a:prstGeom prst="ellipse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12EC5A9E-BCF1-43CF-9AED-5F5532BF61CD}"/>
              </a:ext>
            </a:extLst>
          </p:cNvPr>
          <p:cNvSpPr txBox="1">
            <a:spLocks/>
          </p:cNvSpPr>
          <p:nvPr/>
        </p:nvSpPr>
        <p:spPr>
          <a:xfrm>
            <a:off x="1015925" y="1078171"/>
            <a:ext cx="10502308" cy="2772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s-ES" sz="2800" dirty="0">
                <a:solidFill>
                  <a:srgbClr val="8F2124"/>
                </a:solidFill>
                <a:latin typeface="Arial Narrow" panose="020B0606020202030204" pitchFamily="34" charset="0"/>
              </a:rPr>
              <a:t>¿Los compañeros y relaciones escolares, aunque solo sea por tiempo?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s-ES" sz="2800" b="1" dirty="0">
                <a:solidFill>
                  <a:srgbClr val="8F2124"/>
                </a:solidFill>
                <a:latin typeface="Arial Narrow" panose="020B0606020202030204" pitchFamily="34" charset="0"/>
              </a:rPr>
              <a:t>¿Qué hemos escuchado de Dani que nos haya ayudado?</a:t>
            </a:r>
            <a:endParaRPr lang="es-ES" sz="4400" b="1" dirty="0">
              <a:solidFill>
                <a:srgbClr val="8F2124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Picture 2" descr="Alfombra &amp;#39;Daiana&amp;#39; de &amp;#39;Kave Home&amp;#39;: CÍRCULOS CONCÉNTRICOS | Architectural  Digest España">
            <a:extLst>
              <a:ext uri="{FF2B5EF4-FFF2-40B4-BE49-F238E27FC236}">
                <a16:creationId xmlns:a16="http://schemas.microsoft.com/office/drawing/2014/main" id="{814730A2-09DB-4443-9122-AB33F2AAA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57" t="20756" b="17107"/>
          <a:stretch/>
        </p:blipFill>
        <p:spPr bwMode="auto">
          <a:xfrm>
            <a:off x="5322627" y="2204515"/>
            <a:ext cx="6869373" cy="43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130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121859"/>
            <a:ext cx="12192002" cy="956314"/>
          </a:xfrm>
        </p:spPr>
        <p:txBody>
          <a:bodyPr>
            <a:normAutofit/>
          </a:bodyPr>
          <a:lstStyle/>
          <a:p>
            <a:pPr algn="r"/>
            <a:r>
              <a:rPr lang="es-ES" sz="5400" dirty="0">
                <a:solidFill>
                  <a:srgbClr val="8F2124"/>
                </a:solidFill>
                <a:latin typeface="Arial Narrow" panose="020B0606020202030204" pitchFamily="34" charset="0"/>
              </a:rPr>
              <a:t>Actividad</a:t>
            </a:r>
          </a:p>
        </p:txBody>
      </p:sp>
      <p:sp>
        <p:nvSpPr>
          <p:cNvPr id="5" name="Diagrama de flujo: conector fuera de página 4">
            <a:extLst>
              <a:ext uri="{FF2B5EF4-FFF2-40B4-BE49-F238E27FC236}">
                <a16:creationId xmlns:a16="http://schemas.microsoft.com/office/drawing/2014/main" id="{644BAC4E-B068-4D2C-82B9-01EB0EBCB3AE}"/>
              </a:ext>
            </a:extLst>
          </p:cNvPr>
          <p:cNvSpPr/>
          <p:nvPr/>
        </p:nvSpPr>
        <p:spPr>
          <a:xfrm>
            <a:off x="-2" y="3170828"/>
            <a:ext cx="846161" cy="1446662"/>
          </a:xfrm>
          <a:prstGeom prst="flowChartOffpageConnector">
            <a:avLst/>
          </a:prstGeom>
          <a:solidFill>
            <a:srgbClr val="8F2124"/>
          </a:solidFill>
          <a:ln>
            <a:solidFill>
              <a:srgbClr val="8F21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3</a:t>
            </a:r>
          </a:p>
        </p:txBody>
      </p:sp>
      <p:pic>
        <p:nvPicPr>
          <p:cNvPr id="4" name="Imagen 3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0EDECBB-46A0-464B-BCA6-47E6A77A4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12" y="4729971"/>
            <a:ext cx="1941876" cy="2772885"/>
          </a:xfrm>
          <a:prstGeom prst="ellipse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12EC5A9E-BCF1-43CF-9AED-5F5532BF61CD}"/>
              </a:ext>
            </a:extLst>
          </p:cNvPr>
          <p:cNvSpPr txBox="1">
            <a:spLocks/>
          </p:cNvSpPr>
          <p:nvPr/>
        </p:nvSpPr>
        <p:spPr>
          <a:xfrm>
            <a:off x="1015925" y="1078171"/>
            <a:ext cx="10502308" cy="2772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s-ES" sz="2800" dirty="0">
                <a:solidFill>
                  <a:srgbClr val="8F2124"/>
                </a:solidFill>
                <a:latin typeface="Arial Narrow" panose="020B0606020202030204" pitchFamily="34" charset="0"/>
              </a:rPr>
              <a:t>¿Tenemos presentes a “otros”? ¿Cuidamos de ampliar </a:t>
            </a:r>
            <a:r>
              <a:rPr lang="es-ES" sz="2800" dirty="0" err="1">
                <a:solidFill>
                  <a:srgbClr val="8F2124"/>
                </a:solidFill>
                <a:latin typeface="Arial Narrow" panose="020B0606020202030204" pitchFamily="34" charset="0"/>
              </a:rPr>
              <a:t>eelaciones</a:t>
            </a:r>
            <a:r>
              <a:rPr lang="es-ES" sz="2800" dirty="0">
                <a:solidFill>
                  <a:srgbClr val="8F2124"/>
                </a:solidFill>
                <a:latin typeface="Arial Narrow" panose="020B0606020202030204" pitchFamily="34" charset="0"/>
              </a:rPr>
              <a:t>?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s-ES" sz="2800" b="1" dirty="0">
                <a:solidFill>
                  <a:srgbClr val="8F2124"/>
                </a:solidFill>
                <a:latin typeface="Arial Narrow" panose="020B0606020202030204" pitchFamily="34" charset="0"/>
              </a:rPr>
              <a:t>¿Qué hemos escuchado de Dani que nos haya ayudado?</a:t>
            </a:r>
            <a:endParaRPr lang="es-ES" sz="4400" b="1" dirty="0">
              <a:solidFill>
                <a:srgbClr val="8F2124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Picture 2" descr="Alfombra &amp;#39;Daiana&amp;#39; de &amp;#39;Kave Home&amp;#39;: CÍRCULOS CONCÉNTRICOS | Architectural  Digest España">
            <a:extLst>
              <a:ext uri="{FF2B5EF4-FFF2-40B4-BE49-F238E27FC236}">
                <a16:creationId xmlns:a16="http://schemas.microsoft.com/office/drawing/2014/main" id="{814730A2-09DB-4443-9122-AB33F2AAA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57" t="20756" b="17107"/>
          <a:stretch/>
        </p:blipFill>
        <p:spPr bwMode="auto">
          <a:xfrm>
            <a:off x="5322627" y="2204515"/>
            <a:ext cx="6869373" cy="43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4716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121859"/>
            <a:ext cx="12192002" cy="956314"/>
          </a:xfrm>
        </p:spPr>
        <p:txBody>
          <a:bodyPr>
            <a:normAutofit/>
          </a:bodyPr>
          <a:lstStyle/>
          <a:p>
            <a:pPr algn="r"/>
            <a:r>
              <a:rPr lang="es-ES" sz="5400" dirty="0">
                <a:solidFill>
                  <a:srgbClr val="8F2124"/>
                </a:solidFill>
                <a:latin typeface="Arial Narrow" panose="020B0606020202030204" pitchFamily="34" charset="0"/>
              </a:rPr>
              <a:t>Actividad</a:t>
            </a:r>
          </a:p>
        </p:txBody>
      </p:sp>
      <p:sp>
        <p:nvSpPr>
          <p:cNvPr id="5" name="Diagrama de flujo: conector fuera de página 4">
            <a:extLst>
              <a:ext uri="{FF2B5EF4-FFF2-40B4-BE49-F238E27FC236}">
                <a16:creationId xmlns:a16="http://schemas.microsoft.com/office/drawing/2014/main" id="{644BAC4E-B068-4D2C-82B9-01EB0EBCB3AE}"/>
              </a:ext>
            </a:extLst>
          </p:cNvPr>
          <p:cNvSpPr/>
          <p:nvPr/>
        </p:nvSpPr>
        <p:spPr>
          <a:xfrm>
            <a:off x="-2" y="3170828"/>
            <a:ext cx="846161" cy="1446662"/>
          </a:xfrm>
          <a:prstGeom prst="flowChartOffpageConnector">
            <a:avLst/>
          </a:prstGeom>
          <a:solidFill>
            <a:srgbClr val="8F2124"/>
          </a:solidFill>
          <a:ln>
            <a:solidFill>
              <a:srgbClr val="8F21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3</a:t>
            </a:r>
          </a:p>
        </p:txBody>
      </p:sp>
      <p:pic>
        <p:nvPicPr>
          <p:cNvPr id="4" name="Imagen 3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0EDECBB-46A0-464B-BCA6-47E6A77A4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12" y="4729971"/>
            <a:ext cx="1941876" cy="2772885"/>
          </a:xfrm>
          <a:prstGeom prst="ellipse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12EC5A9E-BCF1-43CF-9AED-5F5532BF61CD}"/>
              </a:ext>
            </a:extLst>
          </p:cNvPr>
          <p:cNvSpPr txBox="1">
            <a:spLocks/>
          </p:cNvSpPr>
          <p:nvPr/>
        </p:nvSpPr>
        <p:spPr>
          <a:xfrm>
            <a:off x="4154905" y="1657351"/>
            <a:ext cx="7154779" cy="477553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7300" dirty="0">
                <a:solidFill>
                  <a:srgbClr val="8F2124"/>
                </a:solidFill>
                <a:latin typeface="Arial Narrow" panose="020B0606020202030204" pitchFamily="34" charset="0"/>
              </a:rPr>
              <a:t>“Su fin principal es </a:t>
            </a:r>
            <a:r>
              <a:rPr lang="es-ES" sz="7300" b="1" dirty="0">
                <a:solidFill>
                  <a:srgbClr val="8F2124"/>
                </a:solidFill>
                <a:latin typeface="Arial Narrow" panose="020B0606020202030204" pitchFamily="34" charset="0"/>
              </a:rPr>
              <a:t>formar personas que tengan una visión clara y consciente </a:t>
            </a:r>
            <a:r>
              <a:rPr lang="es-ES" sz="7300" dirty="0">
                <a:solidFill>
                  <a:srgbClr val="8F2124"/>
                </a:solidFill>
                <a:latin typeface="Arial Narrow" panose="020B0606020202030204" pitchFamily="34" charset="0"/>
              </a:rPr>
              <a:t>de sus opiniones, el sentido de la verdad, la capacidad para expresarlas e igualmente el poder para realizarlas</a:t>
            </a:r>
            <a:r>
              <a:rPr lang="es-ES" sz="7300" b="1" dirty="0">
                <a:solidFill>
                  <a:srgbClr val="8F2124"/>
                </a:solidFill>
                <a:latin typeface="Arial Narrow" panose="020B0606020202030204" pitchFamily="34" charset="0"/>
              </a:rPr>
              <a:t>.</a:t>
            </a:r>
            <a:endParaRPr lang="es-ES" sz="2800" b="1" dirty="0">
              <a:solidFill>
                <a:srgbClr val="8F2124"/>
              </a:solidFill>
              <a:latin typeface="Arial Narrow" panose="020B0606020202030204" pitchFamily="34" charset="0"/>
            </a:endParaRPr>
          </a:p>
          <a:p>
            <a:pPr algn="just"/>
            <a:endParaRPr lang="es-ES" sz="2800" dirty="0">
              <a:solidFill>
                <a:srgbClr val="8F2124"/>
              </a:solidFill>
              <a:latin typeface="Arial Narrow" panose="020B0606020202030204" pitchFamily="34" charset="0"/>
            </a:endParaRPr>
          </a:p>
          <a:p>
            <a:pPr algn="r"/>
            <a:r>
              <a:rPr lang="es-ES" sz="6700" dirty="0">
                <a:solidFill>
                  <a:srgbClr val="8F2124"/>
                </a:solidFill>
                <a:latin typeface="Arial Narrow" panose="020B0606020202030204" pitchFamily="34" charset="0"/>
              </a:rPr>
              <a:t>J. </a:t>
            </a:r>
            <a:r>
              <a:rPr lang="es-ES" sz="6700" dirty="0" err="1">
                <a:solidFill>
                  <a:srgbClr val="8F2124"/>
                </a:solidFill>
                <a:latin typeface="Arial Narrow" panose="020B0606020202030204" pitchFamily="34" charset="0"/>
              </a:rPr>
              <a:t>Panzer</a:t>
            </a:r>
            <a:r>
              <a:rPr lang="es-ES" sz="6700" dirty="0">
                <a:solidFill>
                  <a:srgbClr val="8F2124"/>
                </a:solidFill>
                <a:latin typeface="Arial Narrow" panose="020B0606020202030204" pitchFamily="34" charset="0"/>
              </a:rPr>
              <a:t>,</a:t>
            </a:r>
          </a:p>
          <a:p>
            <a:pPr algn="r"/>
            <a:r>
              <a:rPr lang="es-ES" sz="6700" dirty="0">
                <a:solidFill>
                  <a:srgbClr val="8F2124"/>
                </a:solidFill>
                <a:latin typeface="Arial Narrow" panose="020B0606020202030204" pitchFamily="34" charset="0"/>
              </a:rPr>
              <a:t>“</a:t>
            </a:r>
            <a:r>
              <a:rPr lang="es-ES" sz="6700" i="1" dirty="0" err="1">
                <a:solidFill>
                  <a:srgbClr val="8F2124"/>
                </a:solidFill>
                <a:latin typeface="Arial Narrow" panose="020B0606020202030204" pitchFamily="34" charset="0"/>
              </a:rPr>
              <a:t>The</a:t>
            </a:r>
            <a:r>
              <a:rPr lang="es-ES" sz="6700" i="1" dirty="0">
                <a:solidFill>
                  <a:srgbClr val="8F2124"/>
                </a:solidFill>
                <a:latin typeface="Arial Narrow" panose="020B0606020202030204" pitchFamily="34" charset="0"/>
              </a:rPr>
              <a:t> </a:t>
            </a:r>
            <a:r>
              <a:rPr lang="es-ES" sz="6700" i="1" dirty="0" err="1">
                <a:solidFill>
                  <a:srgbClr val="8F2124"/>
                </a:solidFill>
                <a:latin typeface="Arial Narrow" panose="020B0606020202030204" pitchFamily="34" charset="0"/>
              </a:rPr>
              <a:t>anniversary</a:t>
            </a:r>
            <a:r>
              <a:rPr lang="es-ES" sz="6700" i="1" dirty="0">
                <a:solidFill>
                  <a:srgbClr val="8F2124"/>
                </a:solidFill>
                <a:latin typeface="Arial Narrow" panose="020B0606020202030204" pitchFamily="34" charset="0"/>
              </a:rPr>
              <a:t> </a:t>
            </a:r>
            <a:r>
              <a:rPr lang="es-ES" sz="6700" i="1" dirty="0" err="1">
                <a:solidFill>
                  <a:srgbClr val="8F2124"/>
                </a:solidFill>
                <a:latin typeface="Arial Narrow" panose="020B0606020202030204" pitchFamily="34" charset="0"/>
              </a:rPr>
              <a:t>of</a:t>
            </a:r>
            <a:r>
              <a:rPr lang="es-ES" sz="6700" i="1" dirty="0">
                <a:solidFill>
                  <a:srgbClr val="8F2124"/>
                </a:solidFill>
                <a:latin typeface="Arial Narrow" panose="020B0606020202030204" pitchFamily="34" charset="0"/>
              </a:rPr>
              <a:t> </a:t>
            </a:r>
            <a:r>
              <a:rPr lang="es-ES" sz="6700" i="1" dirty="0" err="1">
                <a:solidFill>
                  <a:srgbClr val="8F2124"/>
                </a:solidFill>
                <a:latin typeface="Arial Narrow" panose="020B0606020202030204" pitchFamily="34" charset="0"/>
              </a:rPr>
              <a:t>the</a:t>
            </a:r>
            <a:r>
              <a:rPr lang="es-ES" sz="6700" i="1" dirty="0">
                <a:solidFill>
                  <a:srgbClr val="8F2124"/>
                </a:solidFill>
                <a:latin typeface="Arial Narrow" panose="020B0606020202030204" pitchFamily="34" charset="0"/>
              </a:rPr>
              <a:t> idea</a:t>
            </a:r>
            <a:r>
              <a:rPr lang="es-ES" sz="6700" dirty="0">
                <a:solidFill>
                  <a:srgbClr val="8F2124"/>
                </a:solidFill>
                <a:latin typeface="Arial Narrow" panose="020B0606020202030204" pitchFamily="34" charset="0"/>
              </a:rPr>
              <a:t>”</a:t>
            </a:r>
            <a:endParaRPr lang="es-ES" sz="9300" dirty="0">
              <a:solidFill>
                <a:srgbClr val="8F2124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281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925B03-CB0B-440C-980D-3C128BA3B0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8496" y="-1444557"/>
            <a:ext cx="5324744" cy="2889114"/>
          </a:xfrm>
        </p:spPr>
        <p:txBody>
          <a:bodyPr anchor="b">
            <a:normAutofit/>
          </a:bodyPr>
          <a:lstStyle/>
          <a:p>
            <a:r>
              <a:rPr lang="es-ES" sz="8800" dirty="0">
                <a:latin typeface="Arial Narrow" panose="020B0606020202030204" pitchFamily="34" charset="0"/>
              </a:rPr>
              <a:t>¡Gracias!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47215" y="1264743"/>
            <a:ext cx="4087305" cy="1147863"/>
          </a:xfrm>
        </p:spPr>
        <p:txBody>
          <a:bodyPr anchor="t">
            <a:normAutofit/>
          </a:bodyPr>
          <a:lstStyle/>
          <a:p>
            <a:r>
              <a:rPr lang="es-ES" sz="4400" dirty="0">
                <a:latin typeface="Arial Narrow" panose="020B0606020202030204" pitchFamily="34" charset="0"/>
              </a:rPr>
              <a:t>AMORÓS</a:t>
            </a:r>
          </a:p>
        </p:txBody>
      </p:sp>
      <p:pic>
        <p:nvPicPr>
          <p:cNvPr id="17" name="Imagen 16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732C532-3766-479D-B9CE-3F6DF1DF9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21" y="2545220"/>
            <a:ext cx="2661417" cy="3800349"/>
          </a:xfrm>
          <a:prstGeom prst="rect">
            <a:avLst/>
          </a:prstGeom>
        </p:spPr>
      </p:pic>
      <p:pic>
        <p:nvPicPr>
          <p:cNvPr id="19" name="Imagen 18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2EB278FE-6099-4793-B142-EE0555C370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234" y="2545220"/>
            <a:ext cx="2661417" cy="3800349"/>
          </a:xfrm>
          <a:prstGeom prst="rect">
            <a:avLst/>
          </a:prstGeom>
        </p:spPr>
      </p:pic>
      <p:pic>
        <p:nvPicPr>
          <p:cNvPr id="22" name="Imagen 21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D17C6B10-708A-4F32-986B-A86B2A0573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559" y="2545220"/>
            <a:ext cx="2661417" cy="380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2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grama de flujo: conector fuera de página 1">
            <a:extLst>
              <a:ext uri="{FF2B5EF4-FFF2-40B4-BE49-F238E27FC236}">
                <a16:creationId xmlns:a16="http://schemas.microsoft.com/office/drawing/2014/main" id="{1D8AD2A8-47ED-42BE-A0D8-0C9CE93D4CD3}"/>
              </a:ext>
            </a:extLst>
          </p:cNvPr>
          <p:cNvSpPr/>
          <p:nvPr/>
        </p:nvSpPr>
        <p:spPr>
          <a:xfrm>
            <a:off x="0" y="-1"/>
            <a:ext cx="4011285" cy="6858001"/>
          </a:xfrm>
          <a:prstGeom prst="flowChartOffpageConnector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700" dirty="0">
                <a:latin typeface="Arial Narrow" panose="020B0606020202030204" pitchFamily="34" charset="0"/>
              </a:rPr>
              <a:t>1</a:t>
            </a:r>
          </a:p>
        </p:txBody>
      </p:sp>
      <p:pic>
        <p:nvPicPr>
          <p:cNvPr id="4" name="Imagen 3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3E52FD7-6EFC-45CA-8EBF-DC04621F3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51" y="0"/>
            <a:ext cx="4847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11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grama de flujo: conector fuera de página 1">
            <a:extLst>
              <a:ext uri="{FF2B5EF4-FFF2-40B4-BE49-F238E27FC236}">
                <a16:creationId xmlns:a16="http://schemas.microsoft.com/office/drawing/2014/main" id="{1D8AD2A8-47ED-42BE-A0D8-0C9CE93D4CD3}"/>
              </a:ext>
            </a:extLst>
          </p:cNvPr>
          <p:cNvSpPr/>
          <p:nvPr/>
        </p:nvSpPr>
        <p:spPr>
          <a:xfrm>
            <a:off x="0" y="0"/>
            <a:ext cx="846161" cy="1446662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70C14EE4-4EAE-43B1-8D49-13199F158E00}"/>
              </a:ext>
            </a:extLst>
          </p:cNvPr>
          <p:cNvSpPr txBox="1">
            <a:spLocks/>
          </p:cNvSpPr>
          <p:nvPr/>
        </p:nvSpPr>
        <p:spPr>
          <a:xfrm>
            <a:off x="2634016" y="1562665"/>
            <a:ext cx="8243250" cy="3623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4000" dirty="0">
                <a:solidFill>
                  <a:schemeClr val="accent1"/>
                </a:solidFill>
                <a:latin typeface="Arial Narrow" panose="020B0606020202030204" pitchFamily="34" charset="0"/>
              </a:rPr>
              <a:t>¿A qué se dedican los Marianistas?</a:t>
            </a:r>
          </a:p>
          <a:p>
            <a:pPr algn="r"/>
            <a:r>
              <a:rPr lang="es-ES" sz="40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¿Qué conoces de ellos?</a:t>
            </a:r>
          </a:p>
          <a:p>
            <a:pPr algn="r"/>
            <a:endParaRPr lang="es-ES" sz="4000" dirty="0">
              <a:solidFill>
                <a:schemeClr val="accent1"/>
              </a:solidFill>
              <a:latin typeface="Arial Narrow" panose="020B0606020202030204" pitchFamily="34" charset="0"/>
            </a:endParaRPr>
          </a:p>
          <a:p>
            <a:pPr algn="r"/>
            <a:endParaRPr lang="es-ES" sz="4000" b="1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Imagen 5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C9A9966-C905-497F-910F-167B42BFD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694" y="4644619"/>
            <a:ext cx="1760698" cy="24907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63779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grama de flujo: conector fuera de página 1">
            <a:extLst>
              <a:ext uri="{FF2B5EF4-FFF2-40B4-BE49-F238E27FC236}">
                <a16:creationId xmlns:a16="http://schemas.microsoft.com/office/drawing/2014/main" id="{1D8AD2A8-47ED-42BE-A0D8-0C9CE93D4CD3}"/>
              </a:ext>
            </a:extLst>
          </p:cNvPr>
          <p:cNvSpPr/>
          <p:nvPr/>
        </p:nvSpPr>
        <p:spPr>
          <a:xfrm>
            <a:off x="0" y="0"/>
            <a:ext cx="846161" cy="1446662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70C14EE4-4EAE-43B1-8D49-13199F158E00}"/>
              </a:ext>
            </a:extLst>
          </p:cNvPr>
          <p:cNvSpPr txBox="1">
            <a:spLocks/>
          </p:cNvSpPr>
          <p:nvPr/>
        </p:nvSpPr>
        <p:spPr>
          <a:xfrm>
            <a:off x="1364776" y="409914"/>
            <a:ext cx="10181229" cy="129881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4000" dirty="0">
                <a:solidFill>
                  <a:schemeClr val="accent1"/>
                </a:solidFill>
                <a:latin typeface="Arial Narrow" panose="020B0606020202030204" pitchFamily="34" charset="0"/>
              </a:rPr>
              <a:t>Tres dimensiones de la vida marianista</a:t>
            </a:r>
          </a:p>
          <a:p>
            <a:pPr algn="l"/>
            <a:r>
              <a:rPr lang="es-ES" sz="40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que vivir y compartir con los profesores y con los alumnos. </a:t>
            </a:r>
          </a:p>
        </p:txBody>
      </p:sp>
      <p:pic>
        <p:nvPicPr>
          <p:cNvPr id="6" name="Imagen 5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C9A9966-C905-497F-910F-167B42BFD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694" y="4644619"/>
            <a:ext cx="1760698" cy="2490716"/>
          </a:xfrm>
          <a:prstGeom prst="ellipse">
            <a:avLst/>
          </a:prstGeom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182BA019-9702-42F3-BBD2-CB16134BCF64}"/>
              </a:ext>
            </a:extLst>
          </p:cNvPr>
          <p:cNvSpPr txBox="1">
            <a:spLocks/>
          </p:cNvSpPr>
          <p:nvPr/>
        </p:nvSpPr>
        <p:spPr>
          <a:xfrm>
            <a:off x="2920621" y="2067048"/>
            <a:ext cx="8761863" cy="86793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8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Cuidar la relación con el Señor Jesús</a:t>
            </a:r>
            <a:r>
              <a:rPr lang="es-ES" sz="2800" dirty="0">
                <a:solidFill>
                  <a:schemeClr val="accent1"/>
                </a:solidFill>
                <a:latin typeface="Arial Narrow" panose="020B0606020202030204" pitchFamily="34" charset="0"/>
              </a:rPr>
              <a:t>, Dios hecho hombre, y hacerlo presente en el mundo.</a:t>
            </a:r>
            <a:endParaRPr lang="es-ES" sz="3200" b="1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9097A784-CFAB-40A5-9FF0-0B105FFE0831}"/>
              </a:ext>
            </a:extLst>
          </p:cNvPr>
          <p:cNvSpPr txBox="1">
            <a:spLocks/>
          </p:cNvSpPr>
          <p:nvPr/>
        </p:nvSpPr>
        <p:spPr>
          <a:xfrm>
            <a:off x="2920621" y="3355833"/>
            <a:ext cx="8761862" cy="8679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800" dirty="0">
                <a:solidFill>
                  <a:schemeClr val="accent1"/>
                </a:solidFill>
                <a:latin typeface="Arial Narrow" panose="020B0606020202030204" pitchFamily="34" charset="0"/>
              </a:rPr>
              <a:t>Al modo de María, </a:t>
            </a:r>
            <a:r>
              <a:rPr lang="es-ES" sz="28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crear relaciones familiares </a:t>
            </a:r>
            <a:r>
              <a:rPr lang="es-ES" sz="2800" dirty="0">
                <a:solidFill>
                  <a:schemeClr val="accent1"/>
                </a:solidFill>
                <a:latin typeface="Arial Narrow" panose="020B0606020202030204" pitchFamily="34" charset="0"/>
              </a:rPr>
              <a:t>y fraternas entre las personas, que transformen el mundo.</a:t>
            </a:r>
            <a:endParaRPr lang="es-ES" sz="3200" b="1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2F6911DD-C5E5-4452-8232-596FD470C838}"/>
              </a:ext>
            </a:extLst>
          </p:cNvPr>
          <p:cNvSpPr txBox="1">
            <a:spLocks/>
          </p:cNvSpPr>
          <p:nvPr/>
        </p:nvSpPr>
        <p:spPr>
          <a:xfrm>
            <a:off x="2920621" y="4644619"/>
            <a:ext cx="8761862" cy="8679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800" dirty="0">
                <a:solidFill>
                  <a:schemeClr val="accent1"/>
                </a:solidFill>
                <a:latin typeface="Arial Narrow" panose="020B0606020202030204" pitchFamily="34" charset="0"/>
              </a:rPr>
              <a:t>Mejorar la propia vida, perfeccionarla espiritual y humanamente, desarrollar sus capacidades, para la relación con Dios y la misión.</a:t>
            </a:r>
            <a:endParaRPr lang="es-ES" sz="3200" b="1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61143095-64FF-42E8-B811-A1E23EB77A51}"/>
              </a:ext>
            </a:extLst>
          </p:cNvPr>
          <p:cNvSpPr/>
          <p:nvPr/>
        </p:nvSpPr>
        <p:spPr>
          <a:xfrm>
            <a:off x="2019869" y="1995217"/>
            <a:ext cx="791570" cy="10036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dirty="0">
                <a:solidFill>
                  <a:schemeClr val="accent1"/>
                </a:solidFill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89C1FD88-1DC3-4D08-A490-8812B83ABC08}"/>
              </a:ext>
            </a:extLst>
          </p:cNvPr>
          <p:cNvSpPr/>
          <p:nvPr/>
        </p:nvSpPr>
        <p:spPr>
          <a:xfrm>
            <a:off x="2019869" y="3285406"/>
            <a:ext cx="791570" cy="10036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dirty="0">
                <a:solidFill>
                  <a:schemeClr val="accent1"/>
                </a:solidFill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1F22CAE0-7B89-4943-8C11-1581EAC85A57}"/>
              </a:ext>
            </a:extLst>
          </p:cNvPr>
          <p:cNvSpPr/>
          <p:nvPr/>
        </p:nvSpPr>
        <p:spPr>
          <a:xfrm>
            <a:off x="2019869" y="4576735"/>
            <a:ext cx="791570" cy="10036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dirty="0">
                <a:solidFill>
                  <a:schemeClr val="accent1"/>
                </a:solidFill>
                <a:latin typeface="Arial Narrow" panose="020B0606020202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55626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grama de flujo: conector fuera de página 1">
            <a:extLst>
              <a:ext uri="{FF2B5EF4-FFF2-40B4-BE49-F238E27FC236}">
                <a16:creationId xmlns:a16="http://schemas.microsoft.com/office/drawing/2014/main" id="{1D8AD2A8-47ED-42BE-A0D8-0C9CE93D4CD3}"/>
              </a:ext>
            </a:extLst>
          </p:cNvPr>
          <p:cNvSpPr/>
          <p:nvPr/>
        </p:nvSpPr>
        <p:spPr>
          <a:xfrm>
            <a:off x="0" y="-1"/>
            <a:ext cx="4011285" cy="6858001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700" dirty="0">
                <a:latin typeface="Arial Narrow" panose="020B0606020202030204" pitchFamily="34" charset="0"/>
              </a:rPr>
              <a:t>2</a:t>
            </a:r>
          </a:p>
        </p:txBody>
      </p:sp>
      <p:pic>
        <p:nvPicPr>
          <p:cNvPr id="4" name="Imagen 3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356B1BE9-FDD7-4C88-B777-0CF0729AE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51" y="0"/>
            <a:ext cx="4847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36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CAF5D42-D0B2-44A8-A531-6D72799B6E69}"/>
              </a:ext>
            </a:extLst>
          </p:cNvPr>
          <p:cNvSpPr txBox="1">
            <a:spLocks/>
          </p:cNvSpPr>
          <p:nvPr/>
        </p:nvSpPr>
        <p:spPr>
          <a:xfrm>
            <a:off x="1965274" y="1944803"/>
            <a:ext cx="9144000" cy="1317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Hemos pedido a Dani (@smdani), marianista que está ahora en el colegio de Jerez en misión, pero que estuvo durante varios años en Amorós, que nos ayude a concretar lo que significa todo esto. </a:t>
            </a:r>
            <a:endParaRPr lang="es-ES" sz="4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12" name="Subtítulo 2">
            <a:extLst>
              <a:ext uri="{FF2B5EF4-FFF2-40B4-BE49-F238E27FC236}">
                <a16:creationId xmlns:a16="http://schemas.microsoft.com/office/drawing/2014/main" id="{4CABFF48-8B7B-4B7B-9556-6F1D65BCB79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  <p:pic>
        <p:nvPicPr>
          <p:cNvPr id="1026" name="Picture 2" descr="Smdani hablando de la oración: &amp;quot;Nosotros, que vivimos de esta mierda...&amp;quot;">
            <a:extLst>
              <a:ext uri="{FF2B5EF4-FFF2-40B4-BE49-F238E27FC236}">
                <a16:creationId xmlns:a16="http://schemas.microsoft.com/office/drawing/2014/main" id="{E14864DB-4DEA-4805-84EE-88E57ACBC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725" y="3655038"/>
            <a:ext cx="4914549" cy="276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936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CAF5D42-D0B2-44A8-A531-6D72799B6E69}"/>
              </a:ext>
            </a:extLst>
          </p:cNvPr>
          <p:cNvSpPr txBox="1">
            <a:spLocks/>
          </p:cNvSpPr>
          <p:nvPr/>
        </p:nvSpPr>
        <p:spPr>
          <a:xfrm>
            <a:off x="1965274" y="1944803"/>
            <a:ext cx="9144000" cy="1317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Qué crees que vivió Dani y qué recuerda de su paso por Amorós. Él, que conoce otros colegios y jóvenes de otros lugares, ¿qué puede subrayar de nosotros? ¿Qué nos puede decir para aprender?</a:t>
            </a:r>
            <a:endParaRPr lang="es-ES" sz="4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D6FC438D-D645-4FDF-BE16-33A221603E24}"/>
              </a:ext>
            </a:extLst>
          </p:cNvPr>
          <p:cNvSpPr/>
          <p:nvPr/>
        </p:nvSpPr>
        <p:spPr>
          <a:xfrm>
            <a:off x="3671248" y="3429000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Buenas relaciones en el colegio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88862B9-F4BD-4979-8DB8-EA7227118AD3}"/>
              </a:ext>
            </a:extLst>
          </p:cNvPr>
          <p:cNvSpPr/>
          <p:nvPr/>
        </p:nvSpPr>
        <p:spPr>
          <a:xfrm>
            <a:off x="3671248" y="4152331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Lo mejor, las instalaciones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A380C310-A55F-4851-959D-6F8115FA37DA}"/>
              </a:ext>
            </a:extLst>
          </p:cNvPr>
          <p:cNvSpPr/>
          <p:nvPr/>
        </p:nvSpPr>
        <p:spPr>
          <a:xfrm>
            <a:off x="3671248" y="4875662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Alumnos cercanos y espontáneos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8C8CF68-03D1-4014-A2D7-F0CC9D3C4866}"/>
              </a:ext>
            </a:extLst>
          </p:cNvPr>
          <p:cNvSpPr/>
          <p:nvPr/>
        </p:nvSpPr>
        <p:spPr>
          <a:xfrm>
            <a:off x="3671248" y="5598993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La libertad y coherencia de Amorós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52FB34C0-8DDF-434D-91E2-8259C6F6B4B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</p:spTree>
    <p:extLst>
      <p:ext uri="{BB962C8B-B14F-4D97-AF65-F5344CB8AC3E}">
        <p14:creationId xmlns:p14="http://schemas.microsoft.com/office/powerpoint/2010/main" val="2507834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0140" y="5843514"/>
            <a:ext cx="8471718" cy="956314"/>
          </a:xfrm>
        </p:spPr>
        <p:txBody>
          <a:bodyPr>
            <a:normAutofit/>
          </a:bodyPr>
          <a:lstStyle/>
          <a:p>
            <a:pPr algn="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Daniel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Pajuelo</a:t>
            </a:r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smdani</a:t>
            </a:r>
            <a:endParaRPr lang="es-ES" sz="28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063F77DB-43F8-415F-8C13-9592C905DAA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  <p:pic>
        <p:nvPicPr>
          <p:cNvPr id="2" name="4ESO 1">
            <a:hlinkClick r:id="" action="ppaction://media"/>
            <a:extLst>
              <a:ext uri="{FF2B5EF4-FFF2-40B4-BE49-F238E27FC236}">
                <a16:creationId xmlns:a16="http://schemas.microsoft.com/office/drawing/2014/main" id="{21FAE3E2-CDBD-7A56-1AA8-494F201F41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8999" y="1287562"/>
            <a:ext cx="7614000" cy="428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0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1252</TotalTime>
  <Words>767</Words>
  <Application>Microsoft Office PowerPoint</Application>
  <PresentationFormat>Panorámica</PresentationFormat>
  <Paragraphs>106</Paragraphs>
  <Slides>27</Slides>
  <Notes>0</Notes>
  <HiddenSlides>0</HiddenSlides>
  <MMClips>6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2" baseType="lpstr">
      <vt:lpstr>Arial</vt:lpstr>
      <vt:lpstr>Arial Narrow</vt:lpstr>
      <vt:lpstr>Calibri</vt:lpstr>
      <vt:lpstr>Calibri Light</vt:lpstr>
      <vt:lpstr>Tema de Office</vt:lpstr>
      <vt:lpstr>Chaminade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¡Gracias!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Chaminade</dc:title>
  <dc:creator>Jose Fernando Juan</dc:creator>
  <cp:lastModifiedBy>Sergio Miguel Martín</cp:lastModifiedBy>
  <cp:revision>12</cp:revision>
  <dcterms:created xsi:type="dcterms:W3CDTF">2022-01-09T09:31:47Z</dcterms:created>
  <dcterms:modified xsi:type="dcterms:W3CDTF">2023-12-23T06:48:29Z</dcterms:modified>
</cp:coreProperties>
</file>