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0" r:id="rId5"/>
    <p:sldId id="341" r:id="rId6"/>
    <p:sldId id="342" r:id="rId7"/>
    <p:sldId id="343" r:id="rId8"/>
    <p:sldId id="344" r:id="rId9"/>
    <p:sldId id="262" r:id="rId10"/>
    <p:sldId id="264" r:id="rId11"/>
    <p:sldId id="259" r:id="rId12"/>
    <p:sldId id="279" r:id="rId13"/>
    <p:sldId id="280" r:id="rId14"/>
    <p:sldId id="348" r:id="rId15"/>
    <p:sldId id="349" r:id="rId16"/>
    <p:sldId id="347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265" r:id="rId26"/>
    <p:sldId id="358" r:id="rId27"/>
    <p:sldId id="359" r:id="rId28"/>
    <p:sldId id="361" r:id="rId29"/>
    <p:sldId id="295" r:id="rId30"/>
    <p:sldId id="277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2124"/>
    <a:srgbClr val="D13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42" y="-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E6C59-66CD-48DA-B2EE-B517BA7DC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485A7D-3652-4136-9C79-B75D65449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F0680-4CC4-4F64-9F62-E033CDE31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0AD878-AA89-4B77-AC65-0178A599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A60157-BE0C-4D68-8A60-3049F6C0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16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36C7E-A542-4D42-B2D2-7D09924F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742D08-CC93-42F3-A9CC-3D189466E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E092F9-5D9B-4C77-AC45-22B8F74D8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220610-9B6A-40D0-A533-2940B81B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63E603-7351-4A66-B5A5-659BB54B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49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BC643A-39EF-4439-B4D3-86FA71694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666C802-76F2-413F-89E0-0BEC3BAB1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576E3D-0CE2-4EAA-A33E-756A0A6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7A652F-A21A-4758-8556-B7B3CD4F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4A7AEE-5F50-4FBB-89A1-90AC7AD64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6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D4573-7838-44F4-9259-8BEA035D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7F937-B3B6-4539-84D0-6558BCAD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D30CC7-A829-408A-9A78-888A39F94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618ACC-7696-46FF-9357-7ACA13E3A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E370E5-F992-4225-8E6B-32C7BA57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3158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49C07-8571-4ACE-AA45-6AA1F711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DE8BFD-3757-4B1C-A91F-44EDEDB5F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6CA83-EC5E-4046-A921-6313AE61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00C3B0-9512-43A2-B1D3-3FC11B5B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AA419F-7158-4C4C-9CFC-CCBC7FB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994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D606E-3610-4BB4-BD91-8C6FFCEC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A1FC8F-61A3-4A5C-B34A-5378FD993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2A780C2-CCAA-475D-9E55-260689D7B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2AB0BC-3E64-4ED9-8D01-D66F258B7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46E2C7-6476-45C8-BCBB-2D8A5BD8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C5851A-6D66-4697-9CBF-BFA296938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2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5DE9E-E494-4EA8-BE29-9D1D29DA5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FE7F43-6A5E-46E5-86D6-686B4BFD2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02EC0A-6681-44A5-8B63-8D05B56F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2CE8EC-C6CB-481A-B9DD-0B70FD295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13F3727-550E-4B8C-8B0B-8F449932F0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7DD5F1-B220-4040-BFEF-A681C0A33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95AF8-A74D-4BD6-91AA-4A9950A7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536687-3075-44AD-A95E-A17C1C61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55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DF924-0F46-4DDA-8776-08DE028E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A510263-D79F-45AC-8688-AE86E4EB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3483AA-DF57-4E97-A00C-1E213A1E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3D6B9-7EFA-4C5F-B927-EB825B67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903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6696C7-D28C-4683-B1C5-FC537023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AE3301-3236-4176-8CD1-8ED1149AB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430D42-AF17-4906-A854-C65C1E8D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0D6CE-BC3C-4FF7-9178-59EEF575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5F082-9EBE-49BE-8EF2-1B9D2EF8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9BBF3B-6927-43E1-B6D5-ABE284945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F675E3-E8C7-47E7-9350-8C5BB4AA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3BC38E-F6F7-43EE-91B1-98D077A1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723DF-6DD9-4C46-B5AF-81911370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3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C8A6D-16AD-4F1A-A66D-B70D2105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CF06E-DFA9-462C-AEA6-348B20EC9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3A9B68-0210-4B2F-A9C9-0DA2DE4B4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37F112-8EA1-4EA0-938E-7DF3CD8B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D18A91-1994-4703-81EC-143CC9ED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4CBC3C-4489-48CE-94ED-5309E439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56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B514F6-D7D6-43A6-BBC3-8CE41C8B1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D46AB1-87C8-41AC-9674-6AE3A516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161CAB-E372-4D40-8675-B3869BAF9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34BD-E7FE-48DF-9F95-E3BD7A462776}" type="datetimeFigureOut">
              <a:rPr lang="es-ES" smtClean="0"/>
              <a:t>23/12/2023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93D33C-3507-4296-A9CF-D68214FD8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498BED-FE91-4182-BE31-5A51A28CC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BBD6-17CB-43B3-B039-D160B91759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06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Chaminade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3ESO</a:t>
            </a: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  <a:p>
            <a:endParaRPr lang="es-ES" sz="4400" dirty="0">
              <a:latin typeface="Arial Narrow" panose="020B060602020203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0D944AF2-07B0-4632-AAAF-0F0118E6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0" r="16160" b="-1"/>
          <a:stretch/>
        </p:blipFill>
        <p:spPr>
          <a:xfrm>
            <a:off x="2" y="10"/>
            <a:ext cx="1480462" cy="144454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37" y="2706688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2706688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75" y="2706688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9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356B1BE9-FDD7-4C88-B777-0CF0729A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36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Hemos pedido a 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(marianista), actual presidente del Grupo SM, que nos ayude a comprender qué viven hoy los jóvenes, qué dicen los estudios y qué podemos hacer. ¡Gracias!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4CABFF48-8B7B-4B7B-9556-6F1D65BCB7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657ECCF-A5FC-4841-B58D-21A5E38C2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365" y="3523880"/>
            <a:ext cx="4537909" cy="302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936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965274" y="1944803"/>
            <a:ext cx="9144000" cy="1317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Primero, conocer su trayectoria. Tiene alguna sorpresa que nos puede ayudar a escuchar mejor. Además, vive aquí, en la comunidad del colegio y parroquia. Quizá os hayáis cruzado con él. La siguiente, si os paráis, seguro que tenéis alguna buena conversación. ¿Qué sorpresa?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Su hobby preferido actualmente es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TikTok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Fue nº1 en ventas con su grupo de rock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Estudió en Amorós, tiene alma “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carabanchelera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”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 cambió el nombre para llamarse como su profesor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</p:spTree>
    <p:extLst>
      <p:ext uri="{BB962C8B-B14F-4D97-AF65-F5344CB8AC3E}">
        <p14:creationId xmlns:p14="http://schemas.microsoft.com/office/powerpoint/2010/main" val="250783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3ESO 1">
            <a:hlinkClick r:id="" action="ppaction://media"/>
            <a:extLst>
              <a:ext uri="{FF2B5EF4-FFF2-40B4-BE49-F238E27FC236}">
                <a16:creationId xmlns:a16="http://schemas.microsoft.com/office/drawing/2014/main" id="{A73BC46D-B367-62FD-7BB5-3D0E5A0E8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0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nos invita a realizar cinco paradas sobre la juventud y su crecimiento. ¿De qué crees que hablará? ¿Qué vas descubriendo que es esencial en este tiempo?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D6FC438D-D645-4FDF-BE16-33A221603E24}"/>
              </a:ext>
            </a:extLst>
          </p:cNvPr>
          <p:cNvSpPr/>
          <p:nvPr/>
        </p:nvSpPr>
        <p:spPr>
          <a:xfrm>
            <a:off x="1965278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Música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88862B9-F4BD-4979-8DB8-EA7227118AD3}"/>
              </a:ext>
            </a:extLst>
          </p:cNvPr>
          <p:cNvSpPr/>
          <p:nvPr/>
        </p:nvSpPr>
        <p:spPr>
          <a:xfrm>
            <a:off x="1965278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Amigos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A380C310-A55F-4851-959D-6F8115FA37DA}"/>
              </a:ext>
            </a:extLst>
          </p:cNvPr>
          <p:cNvSpPr/>
          <p:nvPr/>
        </p:nvSpPr>
        <p:spPr>
          <a:xfrm>
            <a:off x="1965278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Silencio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8C8CF68-03D1-4014-A2D7-F0CC9D3C4866}"/>
              </a:ext>
            </a:extLst>
          </p:cNvPr>
          <p:cNvSpPr/>
          <p:nvPr/>
        </p:nvSpPr>
        <p:spPr>
          <a:xfrm>
            <a:off x="1965278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Estudio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5BC5A8A-A8DB-4D5F-971A-85A471D6CC04}"/>
              </a:ext>
            </a:extLst>
          </p:cNvPr>
          <p:cNvSpPr/>
          <p:nvPr/>
        </p:nvSpPr>
        <p:spPr>
          <a:xfrm>
            <a:off x="3932830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Esfuerzo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BCEEB4C-E487-428F-840E-8765F9EE9C52}"/>
              </a:ext>
            </a:extLst>
          </p:cNvPr>
          <p:cNvSpPr/>
          <p:nvPr/>
        </p:nvSpPr>
        <p:spPr>
          <a:xfrm>
            <a:off x="3932830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Cuerpo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23B3685-18F2-4714-83B8-E378E37F787A}"/>
              </a:ext>
            </a:extLst>
          </p:cNvPr>
          <p:cNvSpPr/>
          <p:nvPr/>
        </p:nvSpPr>
        <p:spPr>
          <a:xfrm>
            <a:off x="3932830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Cuidado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E780B80F-5A6D-46E5-9778-87A855644176}"/>
              </a:ext>
            </a:extLst>
          </p:cNvPr>
          <p:cNvSpPr/>
          <p:nvPr/>
        </p:nvSpPr>
        <p:spPr>
          <a:xfrm>
            <a:off x="3932830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Dedicación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4B30E53A-8232-4D4A-A789-610B0854380F}"/>
              </a:ext>
            </a:extLst>
          </p:cNvPr>
          <p:cNvSpPr/>
          <p:nvPr/>
        </p:nvSpPr>
        <p:spPr>
          <a:xfrm>
            <a:off x="5900382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Apertura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A17F0E6D-E38A-4726-BAB4-551B57FE8821}"/>
              </a:ext>
            </a:extLst>
          </p:cNvPr>
          <p:cNvSpPr/>
          <p:nvPr/>
        </p:nvSpPr>
        <p:spPr>
          <a:xfrm>
            <a:off x="5900382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Libertad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AD3B0BF4-7F95-47ED-A295-F5BA60BD430F}"/>
              </a:ext>
            </a:extLst>
          </p:cNvPr>
          <p:cNvSpPr/>
          <p:nvPr/>
        </p:nvSpPr>
        <p:spPr>
          <a:xfrm>
            <a:off x="5900382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Alegría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844E0C1-89E1-4959-942E-65FCFB487DFA}"/>
              </a:ext>
            </a:extLst>
          </p:cNvPr>
          <p:cNvSpPr/>
          <p:nvPr/>
        </p:nvSpPr>
        <p:spPr>
          <a:xfrm>
            <a:off x="5900382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Novedad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4FAEE0B-0D1A-4652-9C27-6EC43B76223C}"/>
              </a:ext>
            </a:extLst>
          </p:cNvPr>
          <p:cNvSpPr/>
          <p:nvPr/>
        </p:nvSpPr>
        <p:spPr>
          <a:xfrm>
            <a:off x="7867934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Familia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97150989-06BA-4FD9-A301-CEE5A909990F}"/>
              </a:ext>
            </a:extLst>
          </p:cNvPr>
          <p:cNvSpPr/>
          <p:nvPr/>
        </p:nvSpPr>
        <p:spPr>
          <a:xfrm>
            <a:off x="7867934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Entrega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52D4D46D-5E76-4AAC-8185-93F589B40313}"/>
              </a:ext>
            </a:extLst>
          </p:cNvPr>
          <p:cNvSpPr/>
          <p:nvPr/>
        </p:nvSpPr>
        <p:spPr>
          <a:xfrm>
            <a:off x="7867934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Alma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B6688627-52C2-4760-828A-A8E82E73B462}"/>
              </a:ext>
            </a:extLst>
          </p:cNvPr>
          <p:cNvSpPr/>
          <p:nvPr/>
        </p:nvSpPr>
        <p:spPr>
          <a:xfrm>
            <a:off x="7867934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Sentimiento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B4E4D3A7-A6D3-4094-8110-AF99950FD2CE}"/>
              </a:ext>
            </a:extLst>
          </p:cNvPr>
          <p:cNvSpPr/>
          <p:nvPr/>
        </p:nvSpPr>
        <p:spPr>
          <a:xfrm>
            <a:off x="9835486" y="3216976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Ocio 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DE78796E-A3F6-419C-932B-4B007EBE94DA}"/>
              </a:ext>
            </a:extLst>
          </p:cNvPr>
          <p:cNvSpPr/>
          <p:nvPr/>
        </p:nvSpPr>
        <p:spPr>
          <a:xfrm>
            <a:off x="9835486" y="3940307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Cuerpo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8CC65E2C-2983-43E0-9262-0AE24EC52E2F}"/>
              </a:ext>
            </a:extLst>
          </p:cNvPr>
          <p:cNvSpPr/>
          <p:nvPr/>
        </p:nvSpPr>
        <p:spPr>
          <a:xfrm>
            <a:off x="9835486" y="4663638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Pasión</a:t>
            </a: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6C2A7E0C-A2B8-4C94-8C15-A0A837D5DFF7}"/>
              </a:ext>
            </a:extLst>
          </p:cNvPr>
          <p:cNvSpPr/>
          <p:nvPr/>
        </p:nvSpPr>
        <p:spPr>
          <a:xfrm>
            <a:off x="9835486" y="5386969"/>
            <a:ext cx="1815152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Razón</a:t>
            </a:r>
          </a:p>
        </p:txBody>
      </p:sp>
    </p:spTree>
    <p:extLst>
      <p:ext uri="{BB962C8B-B14F-4D97-AF65-F5344CB8AC3E}">
        <p14:creationId xmlns:p14="http://schemas.microsoft.com/office/powerpoint/2010/main" val="205754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PRIMERA PARADA. ¿Crees que es importante conocerte a ti mismo, darte cuenta de cómo eres, de tus cualidades, de tus virtudes, de tus dones, de tu riqueza interior, de lo que vas viviendo? ¿Cómo?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Hablando con otras personas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 tiempos para parar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Olvidándome de lo malo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Obedecer a mi familia y profesores</a:t>
            </a:r>
          </a:p>
        </p:txBody>
      </p:sp>
    </p:spTree>
    <p:extLst>
      <p:ext uri="{BB962C8B-B14F-4D97-AF65-F5344CB8AC3E}">
        <p14:creationId xmlns:p14="http://schemas.microsoft.com/office/powerpoint/2010/main" val="195902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3ESO 2">
            <a:hlinkClick r:id="" action="ppaction://media"/>
            <a:extLst>
              <a:ext uri="{FF2B5EF4-FFF2-40B4-BE49-F238E27FC236}">
                <a16:creationId xmlns:a16="http://schemas.microsoft.com/office/drawing/2014/main" id="{F9485FDE-1420-A4C7-D097-4220533D6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SEGUNDA PARADA. La vida no puede entenderse sin libertad. Ahora que aprendemos a elegir lo que más conviene, que nos apasiona y nos apasiona, ¿qué es imprescindible para crecer “tal como somos”?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Ideales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Sueños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Descanso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Ocio</a:t>
            </a:r>
          </a:p>
        </p:txBody>
      </p:sp>
    </p:spTree>
    <p:extLst>
      <p:ext uri="{BB962C8B-B14F-4D97-AF65-F5344CB8AC3E}">
        <p14:creationId xmlns:p14="http://schemas.microsoft.com/office/powerpoint/2010/main" val="402241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3ESO 3">
            <a:hlinkClick r:id="" action="ppaction://media"/>
            <a:extLst>
              <a:ext uri="{FF2B5EF4-FFF2-40B4-BE49-F238E27FC236}">
                <a16:creationId xmlns:a16="http://schemas.microsoft.com/office/drawing/2014/main" id="{964E2692-70CD-55CA-957A-CFFB472644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TERCERA PARADA. Te va a sorprender, a lo mejor te lo han dicho poco o te lo hemos dicho mal. Las personas tenemos una obligación muy seria con nosotros mismos. ¿Cómo andan los jóvenes de…?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Aceptación de sí mismo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Confianza personal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Valoración de sí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Vivir su amplia riqueza</a:t>
            </a:r>
          </a:p>
        </p:txBody>
      </p:sp>
    </p:spTree>
    <p:extLst>
      <p:ext uri="{BB962C8B-B14F-4D97-AF65-F5344CB8AC3E}">
        <p14:creationId xmlns:p14="http://schemas.microsoft.com/office/powerpoint/2010/main" val="82563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s-ES" sz="5400" dirty="0">
                <a:solidFill>
                  <a:schemeClr val="accent1"/>
                </a:solidFill>
                <a:latin typeface="Arial Narrow" panose="020B0606020202030204" pitchFamily="34" charset="0"/>
              </a:rPr>
              <a:t>¡Volvemos juntos un año más!</a:t>
            </a:r>
          </a:p>
          <a:p>
            <a:pPr algn="r"/>
            <a:r>
              <a:rPr lang="es-ES" sz="5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¡Lo hacemos con Chaminade!</a:t>
            </a:r>
          </a:p>
        </p:txBody>
      </p:sp>
    </p:spTree>
    <p:extLst>
      <p:ext uri="{BB962C8B-B14F-4D97-AF65-F5344CB8AC3E}">
        <p14:creationId xmlns:p14="http://schemas.microsoft.com/office/powerpoint/2010/main" val="3955446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3ESO 4">
            <a:hlinkClick r:id="" action="ppaction://media"/>
            <a:extLst>
              <a:ext uri="{FF2B5EF4-FFF2-40B4-BE49-F238E27FC236}">
                <a16:creationId xmlns:a16="http://schemas.microsoft.com/office/drawing/2014/main" id="{9A21228E-ABCC-FE6D-D100-3F3095DA6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CUARTA PARADA. Es fácil reconocer que una parte –no pequeña- de lo que somos, se lo debemos a otros y estamos en deuda con ellos. Nos constituyen. Nos han dado forma. ¿Qué deseaba Chaminade?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No nos cansemos de tener paciencia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El roce hace el cariño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Un clavo saca otro clavo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A quien feo ama, hermoso le parece</a:t>
            </a:r>
          </a:p>
        </p:txBody>
      </p:sp>
    </p:spTree>
    <p:extLst>
      <p:ext uri="{BB962C8B-B14F-4D97-AF65-F5344CB8AC3E}">
        <p14:creationId xmlns:p14="http://schemas.microsoft.com/office/powerpoint/2010/main" val="61539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2" name="3ESO 5">
            <a:hlinkClick r:id="" action="ppaction://media"/>
            <a:extLst>
              <a:ext uri="{FF2B5EF4-FFF2-40B4-BE49-F238E27FC236}">
                <a16:creationId xmlns:a16="http://schemas.microsoft.com/office/drawing/2014/main" id="{05A24505-016C-EAB8-E98C-165852B62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CAF5D42-D0B2-44A8-A531-6D72799B6E69}"/>
              </a:ext>
            </a:extLst>
          </p:cNvPr>
          <p:cNvSpPr txBox="1">
            <a:spLocks/>
          </p:cNvSpPr>
          <p:nvPr/>
        </p:nvSpPr>
        <p:spPr>
          <a:xfrm>
            <a:off x="1525063" y="1585414"/>
            <a:ext cx="9364665" cy="131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QUINTA PARADA. ¿No nos estaremos hablando de algo importante, con lo que es difícil “trabajar”, que son escurridizos, que no se sabe muy bien qué son, ni cómo llamarlos y que van siempre con nosotros?</a:t>
            </a:r>
            <a:endParaRPr lang="es-ES" sz="4000" b="1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52FB34C0-8DDF-434D-91E2-8259C6F6B4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C7C58722-34A5-49BD-9244-7ED9DF381EE8}"/>
              </a:ext>
            </a:extLst>
          </p:cNvPr>
          <p:cNvSpPr/>
          <p:nvPr/>
        </p:nvSpPr>
        <p:spPr>
          <a:xfrm>
            <a:off x="1525063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Primera parada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D902001-191F-4E40-BC90-BB72807A3145}"/>
              </a:ext>
            </a:extLst>
          </p:cNvPr>
          <p:cNvSpPr/>
          <p:nvPr/>
        </p:nvSpPr>
        <p:spPr>
          <a:xfrm>
            <a:off x="3397996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Segunda parada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DF63272-E486-401D-B5DB-E00AC8FF903D}"/>
              </a:ext>
            </a:extLst>
          </p:cNvPr>
          <p:cNvSpPr/>
          <p:nvPr/>
        </p:nvSpPr>
        <p:spPr>
          <a:xfrm>
            <a:off x="5270929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Tercera parada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2D2A6E55-AD45-4D82-A9AF-D419139291DC}"/>
              </a:ext>
            </a:extLst>
          </p:cNvPr>
          <p:cNvSpPr/>
          <p:nvPr/>
        </p:nvSpPr>
        <p:spPr>
          <a:xfrm>
            <a:off x="7143862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6"/>
                </a:solidFill>
                <a:latin typeface="Arial Narrow" panose="020B0606020202030204" pitchFamily="34" charset="0"/>
              </a:rPr>
              <a:t>Cuarta parada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3E675FB-4D44-4A3A-AF19-F3848D5D4858}"/>
              </a:ext>
            </a:extLst>
          </p:cNvPr>
          <p:cNvSpPr/>
          <p:nvPr/>
        </p:nvSpPr>
        <p:spPr>
          <a:xfrm>
            <a:off x="9016795" y="714718"/>
            <a:ext cx="1872933" cy="55614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Quinta parada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3AF765AA-1205-40F2-9DD3-D807DDAF46E1}"/>
              </a:ext>
            </a:extLst>
          </p:cNvPr>
          <p:cNvSpPr/>
          <p:nvPr/>
        </p:nvSpPr>
        <p:spPr>
          <a:xfrm>
            <a:off x="3671248" y="3429000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fracasos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47B181E2-009E-455E-8673-AE4378FC7CC4}"/>
              </a:ext>
            </a:extLst>
          </p:cNvPr>
          <p:cNvSpPr/>
          <p:nvPr/>
        </p:nvSpPr>
        <p:spPr>
          <a:xfrm>
            <a:off x="3671248" y="4152331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deseos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0E8DC681-72BD-4FAF-A461-94C65D33472C}"/>
              </a:ext>
            </a:extLst>
          </p:cNvPr>
          <p:cNvSpPr/>
          <p:nvPr/>
        </p:nvSpPr>
        <p:spPr>
          <a:xfrm>
            <a:off x="3671248" y="4875662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Las notas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A4DB3305-3992-43B2-B3D3-91795D258C9D}"/>
              </a:ext>
            </a:extLst>
          </p:cNvPr>
          <p:cNvSpPr/>
          <p:nvPr/>
        </p:nvSpPr>
        <p:spPr>
          <a:xfrm>
            <a:off x="3671248" y="5598993"/>
            <a:ext cx="7438026" cy="5561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Los sentimientos</a:t>
            </a:r>
          </a:p>
        </p:txBody>
      </p:sp>
    </p:spTree>
    <p:extLst>
      <p:ext uri="{BB962C8B-B14F-4D97-AF65-F5344CB8AC3E}">
        <p14:creationId xmlns:p14="http://schemas.microsoft.com/office/powerpoint/2010/main" val="110020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140" y="5843514"/>
            <a:ext cx="8471718" cy="956314"/>
          </a:xfrm>
        </p:spPr>
        <p:txBody>
          <a:bodyPr>
            <a:normAutofit/>
          </a:bodyPr>
          <a:lstStyle/>
          <a:p>
            <a:pPr algn="r"/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Cidad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sm</a:t>
            </a:r>
            <a:endParaRPr lang="es-ES" sz="2800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Diagrama de flujo: conector fuera de página 3">
            <a:extLst>
              <a:ext uri="{FF2B5EF4-FFF2-40B4-BE49-F238E27FC236}">
                <a16:creationId xmlns:a16="http://schemas.microsoft.com/office/drawing/2014/main" id="{8F523D96-986D-4CC3-B607-E076EFF5D09E}"/>
              </a:ext>
            </a:extLst>
          </p:cNvPr>
          <p:cNvSpPr/>
          <p:nvPr/>
        </p:nvSpPr>
        <p:spPr>
          <a:xfrm>
            <a:off x="-1" y="1585414"/>
            <a:ext cx="846161" cy="1446662"/>
          </a:xfrm>
          <a:prstGeom prst="flowChartOffpage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275EC50-5D55-481F-B51B-095F80A44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127" y="4640239"/>
            <a:ext cx="1954190" cy="2764434"/>
          </a:xfrm>
          <a:prstGeom prst="ellipse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063F77DB-43F8-415F-8C13-9592C905DA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2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5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Chaminade y los Marianistas</a:t>
            </a:r>
          </a:p>
        </p:txBody>
      </p:sp>
      <p:pic>
        <p:nvPicPr>
          <p:cNvPr id="6" name="3ESO 6">
            <a:hlinkClick r:id="" action="ppaction://media"/>
            <a:extLst>
              <a:ext uri="{FF2B5EF4-FFF2-40B4-BE49-F238E27FC236}">
                <a16:creationId xmlns:a16="http://schemas.microsoft.com/office/drawing/2014/main" id="{E63824C4-ACC9-081A-547A-3D7DD5DAC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8999" y="1283896"/>
            <a:ext cx="7614000" cy="4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21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solidFill>
            <a:srgbClr val="8F21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B2A3F6-3AD4-4677-9CC1-E4310F609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74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2F96CE7-CFC7-497A-A0DB-52B0367CFCB9}"/>
              </a:ext>
            </a:extLst>
          </p:cNvPr>
          <p:cNvSpPr/>
          <p:nvPr/>
        </p:nvSpPr>
        <p:spPr>
          <a:xfrm>
            <a:off x="6404107" y="5223683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¿Cómo se entiende normalmente?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8417374-B440-4CFD-8DA7-DC20CD68231E}"/>
              </a:ext>
            </a:extLst>
          </p:cNvPr>
          <p:cNvSpPr/>
          <p:nvPr/>
        </p:nvSpPr>
        <p:spPr>
          <a:xfrm>
            <a:off x="6404107" y="5779829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¿Cómo la entendemos ahora? 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550BD37-89C6-499D-BBB7-9FB922783B1C}"/>
              </a:ext>
            </a:extLst>
          </p:cNvPr>
          <p:cNvSpPr txBox="1">
            <a:spLocks/>
          </p:cNvSpPr>
          <p:nvPr/>
        </p:nvSpPr>
        <p:spPr>
          <a:xfrm>
            <a:off x="2031853" y="2280277"/>
            <a:ext cx="10502307" cy="3005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“Lo esencial </a:t>
            </a:r>
          </a:p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es lo interior</a:t>
            </a:r>
            <a:r>
              <a:rPr lang="es-ES" sz="7400" b="1" dirty="0">
                <a:solidFill>
                  <a:srgbClr val="8F2124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ES" sz="28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36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12EC5A9E-BCF1-43CF-9AED-5F5532BF61CD}"/>
              </a:ext>
            </a:extLst>
          </p:cNvPr>
          <p:cNvSpPr txBox="1">
            <a:spLocks/>
          </p:cNvSpPr>
          <p:nvPr/>
        </p:nvSpPr>
        <p:spPr>
          <a:xfrm>
            <a:off x="1015925" y="1078171"/>
            <a:ext cx="10502308" cy="2772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Después de todo lo que has escuchado, os proponemos dos frases finales del P. Chaminade sobre las que dialogar y comprender de forma nueva. </a:t>
            </a:r>
            <a:endParaRPr lang="es-ES" sz="4400" b="1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12F96CE7-CFC7-497A-A0DB-52B0367CFCB9}"/>
              </a:ext>
            </a:extLst>
          </p:cNvPr>
          <p:cNvSpPr/>
          <p:nvPr/>
        </p:nvSpPr>
        <p:spPr>
          <a:xfrm>
            <a:off x="6404107" y="5223683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¿Cuatro cuarterones?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8417374-B440-4CFD-8DA7-DC20CD68231E}"/>
              </a:ext>
            </a:extLst>
          </p:cNvPr>
          <p:cNvSpPr/>
          <p:nvPr/>
        </p:nvSpPr>
        <p:spPr>
          <a:xfrm>
            <a:off x="6404107" y="5779829"/>
            <a:ext cx="5114126" cy="556146"/>
          </a:xfrm>
          <a:prstGeom prst="roundRect">
            <a:avLst/>
          </a:prstGeom>
          <a:solidFill>
            <a:schemeClr val="bg1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8F2124"/>
                </a:solidFill>
                <a:latin typeface="Arial Narrow" panose="020B0606020202030204" pitchFamily="34" charset="0"/>
              </a:rPr>
              <a:t>¿Qué quiso decir?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9550BD37-89C6-499D-BBB7-9FB922783B1C}"/>
              </a:ext>
            </a:extLst>
          </p:cNvPr>
          <p:cNvSpPr txBox="1">
            <a:spLocks/>
          </p:cNvSpPr>
          <p:nvPr/>
        </p:nvSpPr>
        <p:spPr>
          <a:xfrm>
            <a:off x="2031853" y="2280277"/>
            <a:ext cx="10502307" cy="3005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“Ser personas </a:t>
            </a:r>
          </a:p>
          <a:p>
            <a:pPr algn="l"/>
            <a:r>
              <a:rPr lang="es-ES" sz="7400" dirty="0">
                <a:solidFill>
                  <a:srgbClr val="8F2124"/>
                </a:solidFill>
                <a:latin typeface="Arial Narrow" panose="020B0606020202030204" pitchFamily="34" charset="0"/>
              </a:rPr>
              <a:t>de cuatro cuarterones</a:t>
            </a:r>
            <a:r>
              <a:rPr lang="es-ES" sz="7400" b="1" dirty="0">
                <a:solidFill>
                  <a:srgbClr val="8F2124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ES" sz="28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9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" y="121859"/>
            <a:ext cx="12192002" cy="956314"/>
          </a:xfrm>
        </p:spPr>
        <p:txBody>
          <a:bodyPr>
            <a:normAutofit/>
          </a:bodyPr>
          <a:lstStyle/>
          <a:p>
            <a:pPr algn="r"/>
            <a:r>
              <a:rPr lang="es-ES" sz="5400" dirty="0">
                <a:solidFill>
                  <a:srgbClr val="8F2124"/>
                </a:solidFill>
                <a:latin typeface="Arial Narrow" panose="020B0606020202030204" pitchFamily="34" charset="0"/>
              </a:rPr>
              <a:t>Actividad</a:t>
            </a:r>
          </a:p>
        </p:txBody>
      </p:sp>
      <p:sp>
        <p:nvSpPr>
          <p:cNvPr id="5" name="Diagrama de flujo: conector fuera de página 4">
            <a:extLst>
              <a:ext uri="{FF2B5EF4-FFF2-40B4-BE49-F238E27FC236}">
                <a16:creationId xmlns:a16="http://schemas.microsoft.com/office/drawing/2014/main" id="{644BAC4E-B068-4D2C-82B9-01EB0EBCB3AE}"/>
              </a:ext>
            </a:extLst>
          </p:cNvPr>
          <p:cNvSpPr/>
          <p:nvPr/>
        </p:nvSpPr>
        <p:spPr>
          <a:xfrm>
            <a:off x="-2" y="3170828"/>
            <a:ext cx="846161" cy="1446662"/>
          </a:xfrm>
          <a:prstGeom prst="flowChartOffpageConnector">
            <a:avLst/>
          </a:prstGeom>
          <a:solidFill>
            <a:srgbClr val="8F2124"/>
          </a:solidFill>
          <a:ln>
            <a:solidFill>
              <a:srgbClr val="8F21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3</a:t>
            </a:r>
          </a:p>
        </p:txBody>
      </p:sp>
      <p:pic>
        <p:nvPicPr>
          <p:cNvPr id="6" name="Prueba1Video6">
            <a:hlinkClick r:id="" action="ppaction://media"/>
            <a:extLst>
              <a:ext uri="{FF2B5EF4-FFF2-40B4-BE49-F238E27FC236}">
                <a16:creationId xmlns:a16="http://schemas.microsoft.com/office/drawing/2014/main" id="{1D486C16-E9BC-48B6-9367-BD2302C90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632" y="992604"/>
            <a:ext cx="9160042" cy="5160587"/>
          </a:xfrm>
          <a:prstGeom prst="rect">
            <a:avLst/>
          </a:prstGeom>
        </p:spPr>
      </p:pic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0EDECBB-46A0-464B-BCA6-47E6A77A4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12" y="4729971"/>
            <a:ext cx="1941876" cy="2772885"/>
          </a:xfrm>
          <a:prstGeom prst="ellipse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940EB76E-7084-464B-A235-B31B05C4CFF7}"/>
              </a:ext>
            </a:extLst>
          </p:cNvPr>
          <p:cNvSpPr txBox="1">
            <a:spLocks/>
          </p:cNvSpPr>
          <p:nvPr/>
        </p:nvSpPr>
        <p:spPr>
          <a:xfrm>
            <a:off x="2452956" y="6171198"/>
            <a:ext cx="8471718" cy="956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4400" dirty="0">
                <a:solidFill>
                  <a:srgbClr val="8F2124"/>
                </a:solidFill>
                <a:latin typeface="Arial Narrow" panose="020B0606020202030204" pitchFamily="34" charset="0"/>
              </a:rPr>
              <a:t>José Manuel </a:t>
            </a:r>
            <a:r>
              <a:rPr lang="es-ES" sz="44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Cidad</a:t>
            </a:r>
            <a:r>
              <a:rPr lang="es-ES" sz="4400" dirty="0">
                <a:solidFill>
                  <a:srgbClr val="8F2124"/>
                </a:solidFill>
                <a:latin typeface="Arial Narrow" panose="020B0606020202030204" pitchFamily="34" charset="0"/>
              </a:rPr>
              <a:t>, </a:t>
            </a:r>
            <a:r>
              <a:rPr lang="es-ES" sz="4400" dirty="0" err="1">
                <a:solidFill>
                  <a:srgbClr val="8F2124"/>
                </a:solidFill>
                <a:latin typeface="Arial Narrow" panose="020B0606020202030204" pitchFamily="34" charset="0"/>
              </a:rPr>
              <a:t>sm</a:t>
            </a:r>
            <a:endParaRPr lang="es-ES" sz="4400" dirty="0">
              <a:solidFill>
                <a:srgbClr val="8F212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15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-1"/>
            <a:ext cx="4011285" cy="6858001"/>
          </a:xfrm>
          <a:prstGeom prst="flowChartOffpageConnector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700" dirty="0">
                <a:latin typeface="Arial Narrow" panose="020B0606020202030204" pitchFamily="34" charset="0"/>
              </a:rPr>
              <a:t>1</a:t>
            </a:r>
          </a:p>
        </p:txBody>
      </p:sp>
      <p:pic>
        <p:nvPicPr>
          <p:cNvPr id="4" name="Imagen 3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E52FD7-6EFC-45CA-8EBF-DC04621F3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11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25B03-CB0B-440C-980D-3C128BA3B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8496" y="-1444557"/>
            <a:ext cx="5324744" cy="2889114"/>
          </a:xfrm>
        </p:spPr>
        <p:txBody>
          <a:bodyPr anchor="b">
            <a:normAutofit/>
          </a:bodyPr>
          <a:lstStyle/>
          <a:p>
            <a:r>
              <a:rPr lang="es-ES" sz="8800" dirty="0">
                <a:latin typeface="Arial Narrow" panose="020B0606020202030204" pitchFamily="34" charset="0"/>
              </a:rPr>
              <a:t>¡Gracias!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A49AFE-F485-47CE-9661-8903EF5A6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7215" y="1264743"/>
            <a:ext cx="4087305" cy="1147863"/>
          </a:xfrm>
        </p:spPr>
        <p:txBody>
          <a:bodyPr anchor="t">
            <a:normAutofit/>
          </a:bodyPr>
          <a:lstStyle/>
          <a:p>
            <a:r>
              <a:rPr lang="es-ES" sz="4400" dirty="0">
                <a:latin typeface="Arial Narrow" panose="020B0606020202030204" pitchFamily="34" charset="0"/>
              </a:rPr>
              <a:t>AMORÓS</a:t>
            </a:r>
          </a:p>
        </p:txBody>
      </p:sp>
      <p:pic>
        <p:nvPicPr>
          <p:cNvPr id="17" name="Imagen 1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32C532-3766-479D-B9CE-3F6DF1DF9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1" y="2545220"/>
            <a:ext cx="2661417" cy="3800349"/>
          </a:xfrm>
          <a:prstGeom prst="rect">
            <a:avLst/>
          </a:prstGeom>
        </p:spPr>
      </p:pic>
      <p:pic>
        <p:nvPicPr>
          <p:cNvPr id="19" name="Imagen 1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EB278FE-6099-4793-B142-EE0555C37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34" y="2545220"/>
            <a:ext cx="2661417" cy="3800349"/>
          </a:xfrm>
          <a:prstGeom prst="rect">
            <a:avLst/>
          </a:prstGeom>
        </p:spPr>
      </p:pic>
      <p:pic>
        <p:nvPicPr>
          <p:cNvPr id="22" name="Imagen 21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17C6B10-708A-4F32-986B-A86B2A057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59" y="2545220"/>
            <a:ext cx="2661417" cy="3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3" y="2297114"/>
            <a:ext cx="6719926" cy="43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6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59" y="2285162"/>
            <a:ext cx="2909674" cy="4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91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21" y="2303090"/>
            <a:ext cx="6358349" cy="43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22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4067033"/>
            <a:ext cx="1724355" cy="1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é es Introspección? » Su Definición y Significado [2022]">
            <a:extLst>
              <a:ext uri="{FF2B5EF4-FFF2-40B4-BE49-F238E27FC236}">
                <a16:creationId xmlns:a16="http://schemas.microsoft.com/office/drawing/2014/main" id="{0BD47338-C2B9-4816-B0A5-8A578C33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993" y="2325210"/>
            <a:ext cx="4329516" cy="43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18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rar constantemente dentro de ti puede impedirte crecer - La Mente es  Maravillosa">
            <a:extLst>
              <a:ext uri="{FF2B5EF4-FFF2-40B4-BE49-F238E27FC236}">
                <a16:creationId xmlns:a16="http://schemas.microsoft.com/office/drawing/2014/main" id="{30AC170B-67FA-4DCF-A922-6C96F00E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4067033"/>
            <a:ext cx="1724355" cy="118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992573" y="723331"/>
            <a:ext cx="9594376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Fíjate en las imágenes. </a:t>
            </a:r>
          </a:p>
          <a:p>
            <a:pPr algn="l"/>
            <a:r>
              <a:rPr lang="es-ES" sz="4000" dirty="0">
                <a:solidFill>
                  <a:schemeClr val="accent1"/>
                </a:solidFill>
                <a:latin typeface="Arial Narrow" panose="020B0606020202030204" pitchFamily="34" charset="0"/>
              </a:rPr>
              <a:t>¿De qué hablan todas ellas?</a:t>
            </a:r>
          </a:p>
          <a:p>
            <a:pPr algn="l"/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C9A9966-C905-497F-910F-167B42BF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1026" name="Picture 2" descr="LA NECESARIA PEDAGOGÍA DE LA INTERIORIDAD – Crítica">
            <a:extLst>
              <a:ext uri="{FF2B5EF4-FFF2-40B4-BE49-F238E27FC236}">
                <a16:creationId xmlns:a16="http://schemas.microsoft.com/office/drawing/2014/main" id="{12C719F3-99FB-4FC0-9D81-FB7FA9F75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49" y="361071"/>
            <a:ext cx="1724355" cy="11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mbre mirando dentro de la caja | Foto Premium">
            <a:extLst>
              <a:ext uri="{FF2B5EF4-FFF2-40B4-BE49-F238E27FC236}">
                <a16:creationId xmlns:a16="http://schemas.microsoft.com/office/drawing/2014/main" id="{A7F503F0-D5A8-41CF-A7EA-EE3A167FF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50" y="1480782"/>
            <a:ext cx="1729268" cy="25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Qué es Introspección? » Su Definición y Significado [2022]">
            <a:extLst>
              <a:ext uri="{FF2B5EF4-FFF2-40B4-BE49-F238E27FC236}">
                <a16:creationId xmlns:a16="http://schemas.microsoft.com/office/drawing/2014/main" id="{0BD47338-C2B9-4816-B0A5-8A578C33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35" y="5247177"/>
            <a:ext cx="1724355" cy="172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ntrospección en psicología: Definición y tipología">
            <a:extLst>
              <a:ext uri="{FF2B5EF4-FFF2-40B4-BE49-F238E27FC236}">
                <a16:creationId xmlns:a16="http://schemas.microsoft.com/office/drawing/2014/main" id="{D6735E66-5942-4698-BCAD-8D02DAEA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3" y="2300734"/>
            <a:ext cx="66579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63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a de flujo: conector fuera de página 1">
            <a:extLst>
              <a:ext uri="{FF2B5EF4-FFF2-40B4-BE49-F238E27FC236}">
                <a16:creationId xmlns:a16="http://schemas.microsoft.com/office/drawing/2014/main" id="{1D8AD2A8-47ED-42BE-A0D8-0C9CE93D4CD3}"/>
              </a:ext>
            </a:extLst>
          </p:cNvPr>
          <p:cNvSpPr/>
          <p:nvPr/>
        </p:nvSpPr>
        <p:spPr>
          <a:xfrm>
            <a:off x="0" y="0"/>
            <a:ext cx="846161" cy="1446662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70C14EE4-4EAE-43B1-8D49-13199F158E00}"/>
              </a:ext>
            </a:extLst>
          </p:cNvPr>
          <p:cNvSpPr txBox="1">
            <a:spLocks/>
          </p:cNvSpPr>
          <p:nvPr/>
        </p:nvSpPr>
        <p:spPr>
          <a:xfrm>
            <a:off x="1201003" y="1847850"/>
            <a:ext cx="10017454" cy="4675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¿Quién está ahí?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¿Le conoces realmente?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3000" dirty="0">
                <a:solidFill>
                  <a:schemeClr val="accent1"/>
                </a:solidFill>
                <a:latin typeface="Arial Narrow" panose="020B0606020202030204" pitchFamily="34" charset="0"/>
              </a:rPr>
              <a:t>¿Cómo me encuentro?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¿Viajas de vez en cuando a tu interior?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¿Me tengo un poco abandonado?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¿Cuáles son mis grandes preocupaciones?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s-ES" sz="2800" dirty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¿Lo que va por ahí dentro ,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s-ES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lo exteriorizo o me lo quedo sin compartir?</a:t>
            </a:r>
            <a:endParaRPr lang="es-ES" sz="4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B7C8506-6904-48C3-A302-393F5D90E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94" y="4644619"/>
            <a:ext cx="1760698" cy="2490716"/>
          </a:xfrm>
          <a:prstGeom prst="ellipse">
            <a:avLst/>
          </a:prstGeom>
        </p:spPr>
      </p:pic>
      <p:pic>
        <p:nvPicPr>
          <p:cNvPr id="6" name="Imagen 5" descr="Educar la Interioridad">
            <a:extLst>
              <a:ext uri="{FF2B5EF4-FFF2-40B4-BE49-F238E27FC236}">
                <a16:creationId xmlns:a16="http://schemas.microsoft.com/office/drawing/2014/main" id="{33269D60-2520-4639-A458-238BB1D4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7244" y="472856"/>
            <a:ext cx="3012620" cy="3712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5066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889</Words>
  <Application>Microsoft Office PowerPoint</Application>
  <PresentationFormat>Panorámica</PresentationFormat>
  <Paragraphs>171</Paragraphs>
  <Slides>30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Tema de Office</vt:lpstr>
      <vt:lpstr>Chaminade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Chaminade</dc:title>
  <dc:creator>Jose Fernando Juan</dc:creator>
  <cp:lastModifiedBy>Sergio Miguel Martín</cp:lastModifiedBy>
  <cp:revision>13</cp:revision>
  <dcterms:created xsi:type="dcterms:W3CDTF">2022-01-09T09:31:47Z</dcterms:created>
  <dcterms:modified xsi:type="dcterms:W3CDTF">2023-12-23T08:28:03Z</dcterms:modified>
</cp:coreProperties>
</file>