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325" r:id="rId6"/>
    <p:sldId id="264" r:id="rId7"/>
    <p:sldId id="259" r:id="rId8"/>
    <p:sldId id="279" r:id="rId9"/>
    <p:sldId id="280" r:id="rId10"/>
    <p:sldId id="331" r:id="rId11"/>
    <p:sldId id="326" r:id="rId12"/>
    <p:sldId id="332" r:id="rId13"/>
    <p:sldId id="327" r:id="rId14"/>
    <p:sldId id="333" r:id="rId15"/>
    <p:sldId id="328" r:id="rId16"/>
    <p:sldId id="334" r:id="rId17"/>
    <p:sldId id="329" r:id="rId18"/>
    <p:sldId id="335" r:id="rId19"/>
    <p:sldId id="330" r:id="rId20"/>
    <p:sldId id="265" r:id="rId21"/>
    <p:sldId id="260" r:id="rId22"/>
    <p:sldId id="336" r:id="rId23"/>
    <p:sldId id="337" r:id="rId24"/>
    <p:sldId id="338" r:id="rId25"/>
    <p:sldId id="339" r:id="rId26"/>
    <p:sldId id="294" r:id="rId27"/>
    <p:sldId id="277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2124"/>
    <a:srgbClr val="D13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E6C59-66CD-48DA-B2EE-B517BA7DC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485A7D-3652-4136-9C79-B75D65449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F0680-4CC4-4F64-9F62-E033CDE3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AD878-AA89-4B77-AC65-0178A599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60157-BE0C-4D68-8A60-3049F6C0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1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36C7E-A542-4D42-B2D2-7D09924F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742D08-CC93-42F3-A9CC-3D189466E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E092F9-5D9B-4C77-AC45-22B8F74D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20610-9B6A-40D0-A533-2940B81B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3E603-7351-4A66-B5A5-659BB54B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49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BC643A-39EF-4439-B4D3-86FA7169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66C802-76F2-413F-89E0-0BEC3BAB1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76E3D-0CE2-4EAA-A33E-756A0A6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A652F-A21A-4758-8556-B7B3CD4F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4A7AEE-5F50-4FBB-89A1-90AC7AD6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D4573-7838-44F4-9259-8BEA035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7F937-B3B6-4539-84D0-6558BCAD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D30CC7-A829-408A-9A78-888A39F9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618ACC-7696-46FF-9357-7ACA13E3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E370E5-F992-4225-8E6B-32C7BA57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15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49C07-8571-4ACE-AA45-6AA1F711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E8BFD-3757-4B1C-A91F-44EDEDB5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6CA83-EC5E-4046-A921-6313AE61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0C3B0-9512-43A2-B1D3-3FC11B5B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A419F-7158-4C4C-9CFC-CCBC7FB3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9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D606E-3610-4BB4-BD91-8C6FFCEC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1FC8F-61A3-4A5C-B34A-5378FD993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A780C2-CCAA-475D-9E55-260689D7B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2AB0BC-3E64-4ED9-8D01-D66F258B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46E2C7-6476-45C8-BCBB-2D8A5BD8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C5851A-6D66-4697-9CBF-BFA2969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8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5DE9E-E494-4EA8-BE29-9D1D29DA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E7F43-6A5E-46E5-86D6-686B4BFD2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02EC0A-6681-44A5-8B63-8D05B56F7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2CE8EC-C6CB-481A-B9DD-0B70FD295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3F3727-550E-4B8C-8B0B-8F449932F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7DD5F1-B220-4040-BFEF-A681C0A3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95AF8-A74D-4BD6-91AA-4A9950A7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536687-3075-44AD-A95E-A17C1C61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55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DF924-0F46-4DDA-8776-08DE028E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510263-D79F-45AC-8688-AE86E4EB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3483AA-DF57-4E97-A00C-1E213A1E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3D6B9-7EFA-4C5F-B927-EB825B6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90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6696C7-D28C-4683-B1C5-FC537023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AE3301-3236-4176-8CD1-8ED1149A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430D42-AF17-4906-A854-C65C1E8D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6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0D6CE-BC3C-4FF7-9178-59EEF575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5F082-9EBE-49BE-8EF2-1B9D2EF8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9BBF3B-6927-43E1-B6D5-ABE284945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F675E3-E8C7-47E7-9350-8C5BB4AA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BC38E-F6F7-43EE-91B1-98D077A1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6723DF-6DD9-4C46-B5AF-81911370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53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C8A6D-16AD-4F1A-A66D-B70D2105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CF06E-DFA9-462C-AEA6-348B20EC9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3A9B68-0210-4B2F-A9C9-0DA2DE4B4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7F112-8EA1-4EA0-938E-7DF3CD8B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D18A91-1994-4703-81EC-143CC9ED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4CBC3C-4489-48CE-94ED-5309E439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6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B514F6-D7D6-43A6-BBC3-8CE41C8B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46AB1-87C8-41AC-9674-6AE3A5167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61CAB-E372-4D40-8675-B3869BAF9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34BD-E7FE-48DF-9F95-E3BD7A462776}" type="datetimeFigureOut">
              <a:rPr lang="es-ES" smtClean="0"/>
              <a:t>23/12/2023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93D33C-3507-4296-A9CF-D68214FD8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98BED-FE91-4182-BE31-5A51A28CC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-bZx0rO3Z8?feature=oembed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2TdNaDhZaU?feature=oembed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pWrLZ4iCy8?feature=oembed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vnPZtI1lOc?feature=oembed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kVGHTVzIs?feature=oembed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5LEepBVbNs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25B03-CB0B-440C-980D-3C128BA3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6" y="-1444557"/>
            <a:ext cx="5324744" cy="2889114"/>
          </a:xfrm>
        </p:spPr>
        <p:txBody>
          <a:bodyPr anchor="b">
            <a:normAutofit/>
          </a:bodyPr>
          <a:lstStyle/>
          <a:p>
            <a:r>
              <a:rPr lang="es-ES" sz="8800" dirty="0">
                <a:latin typeface="Arial Narrow" panose="020B0606020202030204" pitchFamily="34" charset="0"/>
              </a:rPr>
              <a:t>Chaminade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215" y="1264743"/>
            <a:ext cx="4087305" cy="1147863"/>
          </a:xfrm>
        </p:spPr>
        <p:txBody>
          <a:bodyPr anchor="t">
            <a:normAutofit/>
          </a:bodyPr>
          <a:lstStyle/>
          <a:p>
            <a:r>
              <a:rPr lang="es-ES" sz="4400" dirty="0">
                <a:latin typeface="Arial Narrow" panose="020B0606020202030204" pitchFamily="34" charset="0"/>
              </a:rPr>
              <a:t>4ESO</a:t>
            </a:r>
          </a:p>
          <a:p>
            <a:endParaRPr lang="es-ES" sz="4400" dirty="0">
              <a:latin typeface="Arial Narrow" panose="020B0606020202030204" pitchFamily="34" charset="0"/>
            </a:endParaRPr>
          </a:p>
          <a:p>
            <a:endParaRPr lang="es-ES" sz="4400" dirty="0">
              <a:latin typeface="Arial Narrow" panose="020B0606020202030204" pitchFamily="34" charset="0"/>
            </a:endParaRPr>
          </a:p>
          <a:p>
            <a:endParaRPr lang="es-ES" sz="4400" dirty="0">
              <a:latin typeface="Arial Narrow" panose="020B0606020202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0D944AF2-07B0-4632-AAAF-0F0118E61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16160" b="-1"/>
          <a:stretch/>
        </p:blipFill>
        <p:spPr>
          <a:xfrm>
            <a:off x="2" y="10"/>
            <a:ext cx="1480462" cy="144454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Imagen 1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732C532-3766-479D-B9CE-3F6DF1DF9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7" y="2706688"/>
            <a:ext cx="2661417" cy="3800349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EB278FE-6099-4793-B142-EE0555C3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706688"/>
            <a:ext cx="2661417" cy="3800349"/>
          </a:xfrm>
          <a:prstGeom prst="rect">
            <a:avLst/>
          </a:prstGeom>
        </p:spPr>
      </p:pic>
      <p:pic>
        <p:nvPicPr>
          <p:cNvPr id="22" name="Imagen 2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17C6B10-708A-4F32-986B-A86B2A057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2706688"/>
            <a:ext cx="2661417" cy="3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Los marianistas tienen una misión preciosa, relacionada con la educación y otros ámbitos de la vida. ¿Cuál es exactamente? ¿Por qué Chaminade insistía en “a tiempos nuevos, métodos nuevos”?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6FC438D-D645-4FDF-BE16-33A221603E24}"/>
              </a:ext>
            </a:extLst>
          </p:cNvPr>
          <p:cNvSpPr/>
          <p:nvPr/>
        </p:nvSpPr>
        <p:spPr>
          <a:xfrm>
            <a:off x="3671248" y="3429000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Porque todo cambia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8862B9-F4BD-4979-8DB8-EA7227118AD3}"/>
              </a:ext>
            </a:extLst>
          </p:cNvPr>
          <p:cNvSpPr/>
          <p:nvPr/>
        </p:nvSpPr>
        <p:spPr>
          <a:xfrm>
            <a:off x="3671248" y="4152331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Capacidad de adaptación a los tiempos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80C310-A55F-4851-959D-6F8115FA37DA}"/>
              </a:ext>
            </a:extLst>
          </p:cNvPr>
          <p:cNvSpPr/>
          <p:nvPr/>
        </p:nvSpPr>
        <p:spPr>
          <a:xfrm>
            <a:off x="3671248" y="4875662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Para ir por delante haciendo historia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C8CF68-03D1-4014-A2D7-F0CC9D3C4866}"/>
              </a:ext>
            </a:extLst>
          </p:cNvPr>
          <p:cNvSpPr/>
          <p:nvPr/>
        </p:nvSpPr>
        <p:spPr>
          <a:xfrm>
            <a:off x="3671248" y="5598993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Para saber llegar a todos, sean como sean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395982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Daniel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Pajuelo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smdani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4ESO 2">
            <a:hlinkClick r:id="" action="ppaction://media"/>
            <a:extLst>
              <a:ext uri="{FF2B5EF4-FFF2-40B4-BE49-F238E27FC236}">
                <a16:creationId xmlns:a16="http://schemas.microsoft.com/office/drawing/2014/main" id="{BD45F025-4FDC-24D7-EE6F-53EF0DF648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8999" y="1279726"/>
            <a:ext cx="7614000" cy="4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Dani está muy presente en internet desde hace ya tiempo. Conoce a personas muy diferentes ente sí. Él mismo aporta diferencia, es único. ¿Qué hace un sacerdote marianista con esta gente?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6FC438D-D645-4FDF-BE16-33A221603E24}"/>
              </a:ext>
            </a:extLst>
          </p:cNvPr>
          <p:cNvSpPr/>
          <p:nvPr/>
        </p:nvSpPr>
        <p:spPr>
          <a:xfrm>
            <a:off x="3671248" y="3429000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 idea de cómo llegué a esto, pero soy un grande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8862B9-F4BD-4979-8DB8-EA7227118AD3}"/>
              </a:ext>
            </a:extLst>
          </p:cNvPr>
          <p:cNvSpPr/>
          <p:nvPr/>
        </p:nvSpPr>
        <p:spPr>
          <a:xfrm>
            <a:off x="3671248" y="4152331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Cosas del siglo XXI y sorpresas de Dios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80C310-A55F-4851-959D-6F8115FA37DA}"/>
              </a:ext>
            </a:extLst>
          </p:cNvPr>
          <p:cNvSpPr/>
          <p:nvPr/>
        </p:nvSpPr>
        <p:spPr>
          <a:xfrm>
            <a:off x="3671248" y="4875662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No lo he buscado, pero he ido respondiendo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C8CF68-03D1-4014-A2D7-F0CC9D3C4866}"/>
              </a:ext>
            </a:extLst>
          </p:cNvPr>
          <p:cNvSpPr/>
          <p:nvPr/>
        </p:nvSpPr>
        <p:spPr>
          <a:xfrm>
            <a:off x="3671248" y="5598993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Me planifiqué bien para dar la nota y llamar la atención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377925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Daniel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Pajuelo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smdani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6" name="Elementos multimedia en línea 5" title="4ESO 3">
            <a:hlinkClick r:id="" action="ppaction://media"/>
            <a:extLst>
              <a:ext uri="{FF2B5EF4-FFF2-40B4-BE49-F238E27FC236}">
                <a16:creationId xmlns:a16="http://schemas.microsoft.com/office/drawing/2014/main" id="{7AD114C2-1824-7250-F930-6E9144E67C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8999" y="1279726"/>
            <a:ext cx="7614000" cy="4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Qué cualidades tiene una persona que es cercana a los demás, que cultiva espíritu de proximidad con el otro, que no tiene miedo a dar un paso y salir al encuentro, que tienden puentes. ¿Qué dirías?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6FC438D-D645-4FDF-BE16-33A221603E24}"/>
              </a:ext>
            </a:extLst>
          </p:cNvPr>
          <p:cNvSpPr/>
          <p:nvPr/>
        </p:nvSpPr>
        <p:spPr>
          <a:xfrm>
            <a:off x="3671248" y="3429000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Libre y respetuosa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8862B9-F4BD-4979-8DB8-EA7227118AD3}"/>
              </a:ext>
            </a:extLst>
          </p:cNvPr>
          <p:cNvSpPr/>
          <p:nvPr/>
        </p:nvSpPr>
        <p:spPr>
          <a:xfrm>
            <a:off x="3671248" y="4152331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Abierta y receptiva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80C310-A55F-4851-959D-6F8115FA37DA}"/>
              </a:ext>
            </a:extLst>
          </p:cNvPr>
          <p:cNvSpPr/>
          <p:nvPr/>
        </p:nvSpPr>
        <p:spPr>
          <a:xfrm>
            <a:off x="3671248" y="4875662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Comprensiva y escuchante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C8CF68-03D1-4014-A2D7-F0CC9D3C4866}"/>
              </a:ext>
            </a:extLst>
          </p:cNvPr>
          <p:cNvSpPr/>
          <p:nvPr/>
        </p:nvSpPr>
        <p:spPr>
          <a:xfrm>
            <a:off x="3671248" y="5598993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Paciente y amorosa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365832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Daniel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Pajuelo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smdani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4ESO 4">
            <a:hlinkClick r:id="" action="ppaction://media"/>
            <a:extLst>
              <a:ext uri="{FF2B5EF4-FFF2-40B4-BE49-F238E27FC236}">
                <a16:creationId xmlns:a16="http://schemas.microsoft.com/office/drawing/2014/main" id="{4387B77C-4D4C-43D2-E3F5-9EA1C84F30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8999" y="1279726"/>
            <a:ext cx="7614000" cy="4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El papa Francisco quiere un mundo más fraterno y solidario. ¿Cómo lo construyen los marianistas? ¿Qué les mueve a ello? ¿Mantenemos la esperanza y nos transformamos?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6FC438D-D645-4FDF-BE16-33A221603E24}"/>
              </a:ext>
            </a:extLst>
          </p:cNvPr>
          <p:cNvSpPr/>
          <p:nvPr/>
        </p:nvSpPr>
        <p:spPr>
          <a:xfrm>
            <a:off x="3671248" y="3429000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Formar personas íntegras y honestas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8862B9-F4BD-4979-8DB8-EA7227118AD3}"/>
              </a:ext>
            </a:extLst>
          </p:cNvPr>
          <p:cNvSpPr/>
          <p:nvPr/>
        </p:nvSpPr>
        <p:spPr>
          <a:xfrm>
            <a:off x="3671248" y="4152331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Crear lazos de fraternidad entre todos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80C310-A55F-4851-959D-6F8115FA37DA}"/>
              </a:ext>
            </a:extLst>
          </p:cNvPr>
          <p:cNvSpPr/>
          <p:nvPr/>
        </p:nvSpPr>
        <p:spPr>
          <a:xfrm>
            <a:off x="3671248" y="4875662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Tender puentes, en lugar de muros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C8CF68-03D1-4014-A2D7-F0CC9D3C4866}"/>
              </a:ext>
            </a:extLst>
          </p:cNvPr>
          <p:cNvSpPr/>
          <p:nvPr/>
        </p:nvSpPr>
        <p:spPr>
          <a:xfrm>
            <a:off x="3671248" y="5598993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Dar nuevas oportunidades de humanidad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396807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Daniel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Pajuelo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smdani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6" name="Elementos multimedia en línea 5" title="4ESO 5">
            <a:hlinkClick r:id="" action="ppaction://media"/>
            <a:extLst>
              <a:ext uri="{FF2B5EF4-FFF2-40B4-BE49-F238E27FC236}">
                <a16:creationId xmlns:a16="http://schemas.microsoft.com/office/drawing/2014/main" id="{ECF2D9B6-186E-616E-8146-DC75D544C9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8999" y="1279726"/>
            <a:ext cx="7614000" cy="4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Por último, qué es lo más bello de ser marianista y a quiénes le dirías que se lo piensen seriamente, porque una vida entregada a Dios y a los demás es una vida plena. 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130686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Daniel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Pajuelo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smdani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4ESO 6">
            <a:hlinkClick r:id="" action="ppaction://media"/>
            <a:extLst>
              <a:ext uri="{FF2B5EF4-FFF2-40B4-BE49-F238E27FC236}">
                <a16:creationId xmlns:a16="http://schemas.microsoft.com/office/drawing/2014/main" id="{68CE620C-B9D8-3029-F418-8B028A4959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8999" y="1279726"/>
            <a:ext cx="7614000" cy="4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s-ES" sz="5400" dirty="0">
                <a:solidFill>
                  <a:schemeClr val="accent1"/>
                </a:solidFill>
                <a:latin typeface="Arial Narrow" panose="020B0606020202030204" pitchFamily="34" charset="0"/>
              </a:rPr>
              <a:t>¡Volvemos juntos un año más!</a:t>
            </a:r>
          </a:p>
          <a:p>
            <a:pPr algn="r"/>
            <a:r>
              <a:rPr lang="es-ES" sz="5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¡Lo hacemos con Chaminade!</a:t>
            </a:r>
          </a:p>
        </p:txBody>
      </p:sp>
    </p:spTree>
    <p:extLst>
      <p:ext uri="{BB962C8B-B14F-4D97-AF65-F5344CB8AC3E}">
        <p14:creationId xmlns:p14="http://schemas.microsoft.com/office/powerpoint/2010/main" val="39554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-1"/>
            <a:ext cx="4011285" cy="6858001"/>
          </a:xfrm>
          <a:prstGeom prst="flowChartOffpageConnector">
            <a:avLst/>
          </a:prstGeom>
          <a:solidFill>
            <a:srgbClr val="8F21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7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FB2A3F6-3AD4-4677-9CC1-E4310F609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1015925" y="1078171"/>
            <a:ext cx="10502308" cy="277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Imaginad que –aunque sea un poco “egocéntrico”- fuésemos el círculo pequeño. ¿Qué relaciones vivimos alrededor, más cercanas o más lejanas? </a:t>
            </a:r>
            <a:endParaRPr lang="es-ES" sz="44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Alfombra &amp;#39;Daiana&amp;#39; de &amp;#39;Kave Home&amp;#39;: CÍRCULOS CONCÉNTRICOS | Architectural  Digest España">
            <a:extLst>
              <a:ext uri="{FF2B5EF4-FFF2-40B4-BE49-F238E27FC236}">
                <a16:creationId xmlns:a16="http://schemas.microsoft.com/office/drawing/2014/main" id="{814730A2-09DB-4443-9122-AB33F2AAA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20756" b="17107"/>
          <a:stretch/>
        </p:blipFill>
        <p:spPr bwMode="auto">
          <a:xfrm>
            <a:off x="5322627" y="2204515"/>
            <a:ext cx="6869373" cy="43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3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1015925" y="1078171"/>
            <a:ext cx="10502308" cy="277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¿Lo más próximo sigue siendo </a:t>
            </a:r>
            <a:r>
              <a:rPr lang="es-ES" sz="2800" b="1" dirty="0">
                <a:solidFill>
                  <a:srgbClr val="8F2124"/>
                </a:solidFill>
                <a:latin typeface="Arial Narrow" panose="020B0606020202030204" pitchFamily="34" charset="0"/>
              </a:rPr>
              <a:t>la familia</a:t>
            </a:r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F2124"/>
                </a:solidFill>
                <a:latin typeface="Arial Narrow" panose="020B0606020202030204" pitchFamily="34" charset="0"/>
              </a:rPr>
              <a:t>¿Qué hemos escuchado de Dani que nos haya ayudado?</a:t>
            </a:r>
            <a:endParaRPr lang="es-ES" sz="44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Alfombra &amp;#39;Daiana&amp;#39; de &amp;#39;Kave Home&amp;#39;: CÍRCULOS CONCÉNTRICOS | Architectural  Digest España">
            <a:extLst>
              <a:ext uri="{FF2B5EF4-FFF2-40B4-BE49-F238E27FC236}">
                <a16:creationId xmlns:a16="http://schemas.microsoft.com/office/drawing/2014/main" id="{814730A2-09DB-4443-9122-AB33F2AAA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20756" b="17107"/>
          <a:stretch/>
        </p:blipFill>
        <p:spPr bwMode="auto">
          <a:xfrm>
            <a:off x="5322627" y="2204515"/>
            <a:ext cx="6869373" cy="43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82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1015925" y="1078171"/>
            <a:ext cx="10502308" cy="277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¿Los amigos serían los segundos en importancia?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F2124"/>
                </a:solidFill>
                <a:latin typeface="Arial Narrow" panose="020B0606020202030204" pitchFamily="34" charset="0"/>
              </a:rPr>
              <a:t>¿Qué hemos escuchado de Dani que nos haya ayudado?</a:t>
            </a:r>
            <a:endParaRPr lang="es-ES" sz="44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Alfombra &amp;#39;Daiana&amp;#39; de &amp;#39;Kave Home&amp;#39;: CÍRCULOS CONCÉNTRICOS | Architectural  Digest España">
            <a:extLst>
              <a:ext uri="{FF2B5EF4-FFF2-40B4-BE49-F238E27FC236}">
                <a16:creationId xmlns:a16="http://schemas.microsoft.com/office/drawing/2014/main" id="{814730A2-09DB-4443-9122-AB33F2AAA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20756" b="17107"/>
          <a:stretch/>
        </p:blipFill>
        <p:spPr bwMode="auto">
          <a:xfrm>
            <a:off x="5322627" y="2204515"/>
            <a:ext cx="6869373" cy="43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1015925" y="1078171"/>
            <a:ext cx="10502308" cy="277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¿Los compañeros y relaciones escolares, aunque solo sea por tiempo?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F2124"/>
                </a:solidFill>
                <a:latin typeface="Arial Narrow" panose="020B0606020202030204" pitchFamily="34" charset="0"/>
              </a:rPr>
              <a:t>¿Qué hemos escuchado de Dani que nos haya ayudado?</a:t>
            </a:r>
            <a:endParaRPr lang="es-ES" sz="44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Alfombra &amp;#39;Daiana&amp;#39; de &amp;#39;Kave Home&amp;#39;: CÍRCULOS CONCÉNTRICOS | Architectural  Digest España">
            <a:extLst>
              <a:ext uri="{FF2B5EF4-FFF2-40B4-BE49-F238E27FC236}">
                <a16:creationId xmlns:a16="http://schemas.microsoft.com/office/drawing/2014/main" id="{814730A2-09DB-4443-9122-AB33F2AAA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20756" b="17107"/>
          <a:stretch/>
        </p:blipFill>
        <p:spPr bwMode="auto">
          <a:xfrm>
            <a:off x="5322627" y="2204515"/>
            <a:ext cx="6869373" cy="43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3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1015925" y="1078171"/>
            <a:ext cx="10502308" cy="277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¿Tenemos presentes a “otros”? ¿Cuidamos de ampliar </a:t>
            </a:r>
            <a:r>
              <a:rPr lang="es-ES" sz="2800" dirty="0" err="1">
                <a:solidFill>
                  <a:srgbClr val="8F2124"/>
                </a:solidFill>
                <a:latin typeface="Arial Narrow" panose="020B0606020202030204" pitchFamily="34" charset="0"/>
              </a:rPr>
              <a:t>eelaciones</a:t>
            </a:r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800" b="1" dirty="0">
                <a:solidFill>
                  <a:srgbClr val="8F2124"/>
                </a:solidFill>
                <a:latin typeface="Arial Narrow" panose="020B0606020202030204" pitchFamily="34" charset="0"/>
              </a:rPr>
              <a:t>¿Qué hemos escuchado de Dani que nos haya ayudado?</a:t>
            </a:r>
            <a:endParaRPr lang="es-ES" sz="44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Alfombra &amp;#39;Daiana&amp;#39; de &amp;#39;Kave Home&amp;#39;: CÍRCULOS CONCÉNTRICOS | Architectural  Digest España">
            <a:extLst>
              <a:ext uri="{FF2B5EF4-FFF2-40B4-BE49-F238E27FC236}">
                <a16:creationId xmlns:a16="http://schemas.microsoft.com/office/drawing/2014/main" id="{814730A2-09DB-4443-9122-AB33F2AAA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20756" b="17107"/>
          <a:stretch/>
        </p:blipFill>
        <p:spPr bwMode="auto">
          <a:xfrm>
            <a:off x="5322627" y="2204515"/>
            <a:ext cx="6869373" cy="43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7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4154905" y="1657351"/>
            <a:ext cx="7154779" cy="4775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7300" dirty="0">
                <a:solidFill>
                  <a:srgbClr val="8F2124"/>
                </a:solidFill>
                <a:latin typeface="Arial Narrow" panose="020B0606020202030204" pitchFamily="34" charset="0"/>
              </a:rPr>
              <a:t>“Su fin principal es </a:t>
            </a:r>
            <a:r>
              <a:rPr lang="es-ES" sz="7300" b="1" dirty="0">
                <a:solidFill>
                  <a:srgbClr val="8F2124"/>
                </a:solidFill>
                <a:latin typeface="Arial Narrow" panose="020B0606020202030204" pitchFamily="34" charset="0"/>
              </a:rPr>
              <a:t>formar personas que tengan una visión clara y consciente </a:t>
            </a:r>
            <a:r>
              <a:rPr lang="es-ES" sz="7300" dirty="0">
                <a:solidFill>
                  <a:srgbClr val="8F2124"/>
                </a:solidFill>
                <a:latin typeface="Arial Narrow" panose="020B0606020202030204" pitchFamily="34" charset="0"/>
              </a:rPr>
              <a:t>de sus opiniones, el sentido de la verdad, la capacidad para expresarlas e igualmente el poder para realizarlas</a:t>
            </a:r>
            <a:r>
              <a:rPr lang="es-ES" sz="7300" b="1" dirty="0">
                <a:solidFill>
                  <a:srgbClr val="8F2124"/>
                </a:solidFill>
                <a:latin typeface="Arial Narrow" panose="020B0606020202030204" pitchFamily="34" charset="0"/>
              </a:rPr>
              <a:t>.</a:t>
            </a:r>
            <a:endParaRPr lang="es-ES" sz="28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  <a:p>
            <a:pPr algn="just"/>
            <a:endParaRPr lang="es-ES" sz="2800" dirty="0">
              <a:solidFill>
                <a:srgbClr val="8F2124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J. </a:t>
            </a:r>
            <a:r>
              <a:rPr lang="es-ES" sz="6700" dirty="0" err="1">
                <a:solidFill>
                  <a:srgbClr val="8F2124"/>
                </a:solidFill>
                <a:latin typeface="Arial Narrow" panose="020B0606020202030204" pitchFamily="34" charset="0"/>
              </a:rPr>
              <a:t>Panzer</a:t>
            </a:r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,</a:t>
            </a:r>
          </a:p>
          <a:p>
            <a:pPr algn="r"/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“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The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anniversary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of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the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idea</a:t>
            </a:r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”</a:t>
            </a:r>
            <a:endParaRPr lang="es-ES" sz="9300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8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25B03-CB0B-440C-980D-3C128BA3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6" y="-1444557"/>
            <a:ext cx="5324744" cy="2889114"/>
          </a:xfrm>
        </p:spPr>
        <p:txBody>
          <a:bodyPr anchor="b">
            <a:normAutofit/>
          </a:bodyPr>
          <a:lstStyle/>
          <a:p>
            <a:r>
              <a:rPr lang="es-ES" sz="8800" dirty="0">
                <a:latin typeface="Arial Narrow" panose="020B0606020202030204" pitchFamily="34" charset="0"/>
              </a:rPr>
              <a:t>¡Gracias!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215" y="1264743"/>
            <a:ext cx="4087305" cy="1147863"/>
          </a:xfrm>
        </p:spPr>
        <p:txBody>
          <a:bodyPr anchor="t">
            <a:normAutofit/>
          </a:bodyPr>
          <a:lstStyle/>
          <a:p>
            <a:r>
              <a:rPr lang="es-ES" sz="4400" dirty="0">
                <a:latin typeface="Arial Narrow" panose="020B0606020202030204" pitchFamily="34" charset="0"/>
              </a:rPr>
              <a:t>AMORÓS</a:t>
            </a:r>
          </a:p>
        </p:txBody>
      </p:sp>
      <p:pic>
        <p:nvPicPr>
          <p:cNvPr id="17" name="Imagen 1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732C532-3766-479D-B9CE-3F6DF1DF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" y="2545220"/>
            <a:ext cx="2661417" cy="3800349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EB278FE-6099-4793-B142-EE0555C3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34" y="2545220"/>
            <a:ext cx="2661417" cy="3800349"/>
          </a:xfrm>
          <a:prstGeom prst="rect">
            <a:avLst/>
          </a:prstGeom>
        </p:spPr>
      </p:pic>
      <p:pic>
        <p:nvPicPr>
          <p:cNvPr id="22" name="Imagen 2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17C6B10-708A-4F32-986B-A86B2A057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59" y="2545220"/>
            <a:ext cx="2661417" cy="3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-1"/>
            <a:ext cx="4011285" cy="6858001"/>
          </a:xfrm>
          <a:prstGeom prst="flowChartOffpage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700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3E52FD7-6EFC-45CA-8EBF-DC04621F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0"/>
            <a:ext cx="846161" cy="144666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0C14EE4-4EAE-43B1-8D49-13199F158E00}"/>
              </a:ext>
            </a:extLst>
          </p:cNvPr>
          <p:cNvSpPr txBox="1">
            <a:spLocks/>
          </p:cNvSpPr>
          <p:nvPr/>
        </p:nvSpPr>
        <p:spPr>
          <a:xfrm>
            <a:off x="2634016" y="1562665"/>
            <a:ext cx="8243250" cy="362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¿A qué se dedican los Marianistas?</a:t>
            </a:r>
          </a:p>
          <a:p>
            <a:pPr algn="r"/>
            <a:r>
              <a:rPr lang="es-ES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¿Qué conoces de ellos?</a:t>
            </a:r>
          </a:p>
          <a:p>
            <a:pPr algn="r"/>
            <a:endParaRPr lang="es-ES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r"/>
            <a:endParaRPr lang="es-ES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9A9966-C905-497F-910F-167B42BF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94" y="4644619"/>
            <a:ext cx="1760698" cy="24907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37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0"/>
            <a:ext cx="846161" cy="144666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0C14EE4-4EAE-43B1-8D49-13199F158E00}"/>
              </a:ext>
            </a:extLst>
          </p:cNvPr>
          <p:cNvSpPr txBox="1">
            <a:spLocks/>
          </p:cNvSpPr>
          <p:nvPr/>
        </p:nvSpPr>
        <p:spPr>
          <a:xfrm>
            <a:off x="1364776" y="409914"/>
            <a:ext cx="10181229" cy="1298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Tres dimensiones de la vida marianista</a:t>
            </a:r>
          </a:p>
          <a:p>
            <a:pPr algn="l"/>
            <a:r>
              <a:rPr lang="es-ES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que vivir y compartir con los profesores y con los alumnos. </a:t>
            </a:r>
          </a:p>
        </p:txBody>
      </p:sp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9A9966-C905-497F-910F-167B42BF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94" y="4644619"/>
            <a:ext cx="1760698" cy="2490716"/>
          </a:xfrm>
          <a:prstGeom prst="ellipse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182BA019-9702-42F3-BBD2-CB16134BCF64}"/>
              </a:ext>
            </a:extLst>
          </p:cNvPr>
          <p:cNvSpPr txBox="1">
            <a:spLocks/>
          </p:cNvSpPr>
          <p:nvPr/>
        </p:nvSpPr>
        <p:spPr>
          <a:xfrm>
            <a:off x="2920621" y="2067048"/>
            <a:ext cx="8761863" cy="86793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Cuidar la relación con el Señor Jesús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, Dios hecho hombre, y hacerlo presente en el mundo.</a:t>
            </a:r>
            <a:endParaRPr lang="es-ES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097A784-CFAB-40A5-9FF0-0B105FFE0831}"/>
              </a:ext>
            </a:extLst>
          </p:cNvPr>
          <p:cNvSpPr txBox="1">
            <a:spLocks/>
          </p:cNvSpPr>
          <p:nvPr/>
        </p:nvSpPr>
        <p:spPr>
          <a:xfrm>
            <a:off x="2920621" y="3355833"/>
            <a:ext cx="8761862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Al modo de María, </a:t>
            </a:r>
            <a:r>
              <a:rPr lang="es-ES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crear relaciones familiares 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y fraternas entre las personas, que transformen el mundo.</a:t>
            </a:r>
            <a:endParaRPr lang="es-ES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F6911DD-C5E5-4452-8232-596FD470C838}"/>
              </a:ext>
            </a:extLst>
          </p:cNvPr>
          <p:cNvSpPr txBox="1">
            <a:spLocks/>
          </p:cNvSpPr>
          <p:nvPr/>
        </p:nvSpPr>
        <p:spPr>
          <a:xfrm>
            <a:off x="2920621" y="4644619"/>
            <a:ext cx="8761862" cy="8679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Mejorar la propia vida, perfeccionarla espiritual y humanamente, desarrollar sus capacidades, para la relación con Dios y la misión.</a:t>
            </a:r>
            <a:endParaRPr lang="es-ES" sz="3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1143095-64FF-42E8-B811-A1E23EB77A51}"/>
              </a:ext>
            </a:extLst>
          </p:cNvPr>
          <p:cNvSpPr/>
          <p:nvPr/>
        </p:nvSpPr>
        <p:spPr>
          <a:xfrm>
            <a:off x="2019869" y="1995217"/>
            <a:ext cx="791570" cy="10036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9C1FD88-1DC3-4D08-A490-8812B83ABC08}"/>
              </a:ext>
            </a:extLst>
          </p:cNvPr>
          <p:cNvSpPr/>
          <p:nvPr/>
        </p:nvSpPr>
        <p:spPr>
          <a:xfrm>
            <a:off x="2019869" y="3285406"/>
            <a:ext cx="791570" cy="10036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F22CAE0-7B89-4943-8C11-1581EAC85A57}"/>
              </a:ext>
            </a:extLst>
          </p:cNvPr>
          <p:cNvSpPr/>
          <p:nvPr/>
        </p:nvSpPr>
        <p:spPr>
          <a:xfrm>
            <a:off x="2019869" y="4576735"/>
            <a:ext cx="791570" cy="10036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562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-1"/>
            <a:ext cx="4011285" cy="685800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7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56B1BE9-FDD7-4C88-B777-0CF0729AE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Hemos pedido a Dani (@smdani), marianista que está ahora en el colegio de Jerez en misión, pero que estuvo durante varios años en Amorós, que nos ayude a concretar lo que significa todo esto. 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4CABFF48-8B7B-4B7B-9556-6F1D65BCB7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1026" name="Picture 2" descr="Smdani hablando de la oración: &amp;quot;Nosotros, que vivimos de esta mierda...&amp;quot;">
            <a:extLst>
              <a:ext uri="{FF2B5EF4-FFF2-40B4-BE49-F238E27FC236}">
                <a16:creationId xmlns:a16="http://schemas.microsoft.com/office/drawing/2014/main" id="{E14864DB-4DEA-4805-84EE-88E57ACBC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25" y="3655038"/>
            <a:ext cx="4914549" cy="27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3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Qué crees que vivió Dani y qué recuerda de su paso por Amorós. Él, que conoce otros colegios y jóvenes de otros lugares, ¿qué puede subrayar de nosotros? ¿Qué nos puede decir para aprender?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6FC438D-D645-4FDF-BE16-33A221603E24}"/>
              </a:ext>
            </a:extLst>
          </p:cNvPr>
          <p:cNvSpPr/>
          <p:nvPr/>
        </p:nvSpPr>
        <p:spPr>
          <a:xfrm>
            <a:off x="3671248" y="3429000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Buenas relaciones en el colegio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8862B9-F4BD-4979-8DB8-EA7227118AD3}"/>
              </a:ext>
            </a:extLst>
          </p:cNvPr>
          <p:cNvSpPr/>
          <p:nvPr/>
        </p:nvSpPr>
        <p:spPr>
          <a:xfrm>
            <a:off x="3671248" y="4152331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Lo mejor, las instalaciones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80C310-A55F-4851-959D-6F8115FA37DA}"/>
              </a:ext>
            </a:extLst>
          </p:cNvPr>
          <p:cNvSpPr/>
          <p:nvPr/>
        </p:nvSpPr>
        <p:spPr>
          <a:xfrm>
            <a:off x="3671248" y="4875662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Alumnos cercanos y espontáneos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C8CF68-03D1-4014-A2D7-F0CC9D3C4866}"/>
              </a:ext>
            </a:extLst>
          </p:cNvPr>
          <p:cNvSpPr/>
          <p:nvPr/>
        </p:nvSpPr>
        <p:spPr>
          <a:xfrm>
            <a:off x="3671248" y="5598993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La libertad y coherencia de Amorós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250783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Daniel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Pajuelo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smdani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6" name="Elementos multimedia en línea 5" title="4ESO 1">
            <a:hlinkClick r:id="" action="ppaction://media"/>
            <a:extLst>
              <a:ext uri="{FF2B5EF4-FFF2-40B4-BE49-F238E27FC236}">
                <a16:creationId xmlns:a16="http://schemas.microsoft.com/office/drawing/2014/main" id="{14D6A6FD-F18D-0AC2-A434-61A4065207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8999" y="1279726"/>
            <a:ext cx="7614000" cy="42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767</Words>
  <Application>Microsoft Office PowerPoint</Application>
  <PresentationFormat>Panorámica</PresentationFormat>
  <Paragraphs>106</Paragraphs>
  <Slides>27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Tema de Office</vt:lpstr>
      <vt:lpstr>Chaminade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Chaminade</dc:title>
  <dc:creator>Jose Fernando Juan</dc:creator>
  <cp:lastModifiedBy>Sergio Miguel Martín</cp:lastModifiedBy>
  <cp:revision>11</cp:revision>
  <dcterms:created xsi:type="dcterms:W3CDTF">2022-01-09T09:31:47Z</dcterms:created>
  <dcterms:modified xsi:type="dcterms:W3CDTF">2023-12-23T06:45:53Z</dcterms:modified>
</cp:coreProperties>
</file>